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4"/>
  </p:sldMasterIdLst>
  <p:notesMasterIdLst>
    <p:notesMasterId r:id="rId33"/>
  </p:notesMasterIdLst>
  <p:handoutMasterIdLst>
    <p:handoutMasterId r:id="rId34"/>
  </p:handoutMasterIdLst>
  <p:sldIdLst>
    <p:sldId id="306" r:id="rId5"/>
    <p:sldId id="307" r:id="rId6"/>
    <p:sldId id="315" r:id="rId7"/>
    <p:sldId id="333" r:id="rId8"/>
    <p:sldId id="325" r:id="rId9"/>
    <p:sldId id="337" r:id="rId10"/>
    <p:sldId id="334" r:id="rId11"/>
    <p:sldId id="335" r:id="rId12"/>
    <p:sldId id="338" r:id="rId13"/>
    <p:sldId id="339" r:id="rId14"/>
    <p:sldId id="352" r:id="rId15"/>
    <p:sldId id="340" r:id="rId16"/>
    <p:sldId id="341" r:id="rId17"/>
    <p:sldId id="342" r:id="rId18"/>
    <p:sldId id="343" r:id="rId19"/>
    <p:sldId id="336" r:id="rId20"/>
    <p:sldId id="345" r:id="rId21"/>
    <p:sldId id="346" r:id="rId22"/>
    <p:sldId id="347" r:id="rId23"/>
    <p:sldId id="348" r:id="rId24"/>
    <p:sldId id="349" r:id="rId25"/>
    <p:sldId id="350" r:id="rId26"/>
    <p:sldId id="353" r:id="rId27"/>
    <p:sldId id="318" r:id="rId28"/>
    <p:sldId id="319" r:id="rId29"/>
    <p:sldId id="351" r:id="rId30"/>
    <p:sldId id="354" r:id="rId31"/>
    <p:sldId id="320" r:id="rId32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EDF0B7-6534-4246-B363-5D6B5D345F2C}" v="774" dt="2023-03-31T17:44:01.0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44" autoAdjust="0"/>
  </p:normalViewPr>
  <p:slideViewPr>
    <p:cSldViewPr snapToGrid="0">
      <p:cViewPr varScale="1">
        <p:scale>
          <a:sx n="99" d="100"/>
          <a:sy n="99" d="100"/>
        </p:scale>
        <p:origin x="2000" y="72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79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CA70EDB-4B36-4CA5-AB48-4ED7CCB713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E198DCC-3E8D-4419-B930-82477F012A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08DB3-0D29-4A43-857F-E099129922D1}" type="datetime1">
              <a:rPr lang="fr-FR" smtClean="0"/>
              <a:t>28/06/2023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0811FE1-7A54-4024-AE57-E9290B12C1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B134E4-1F26-4974-A60F-F29A4212D5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15F8F-0F47-4F29-9881-7A839B3FAA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5129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2E851-0615-4781-BC0D-A2E801150AE0}" type="datetime1">
              <a:rPr lang="fr-FR" smtClean="0"/>
              <a:pPr/>
              <a:t>28/06/2023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5939589-3E79-4C82-AA4A-FE78234FAA59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822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632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874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97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824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202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892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9375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09004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0743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163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5557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9555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8980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8974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13278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5910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6419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GLPI (inventaire, </a:t>
            </a:r>
            <a:r>
              <a:rPr lang="fr-FR" dirty="0" err="1"/>
              <a:t>ticketing</a:t>
            </a:r>
            <a:r>
              <a:rPr lang="fr-FR" dirty="0"/>
              <a:t>)</a:t>
            </a:r>
          </a:p>
          <a:p>
            <a:r>
              <a:rPr lang="fr-FR" dirty="0"/>
              <a:t>Fichiers partagés</a:t>
            </a:r>
          </a:p>
          <a:p>
            <a:r>
              <a:rPr lang="fr-FR" dirty="0"/>
              <a:t>Monitoring</a:t>
            </a:r>
          </a:p>
          <a:p>
            <a:r>
              <a:rPr lang="fr-FR" dirty="0"/>
              <a:t>Backups</a:t>
            </a:r>
          </a:p>
          <a:p>
            <a:r>
              <a:rPr lang="fr-FR" dirty="0"/>
              <a:t>Site web </a:t>
            </a:r>
            <a:r>
              <a:rPr lang="fr-FR" dirty="0" err="1"/>
              <a:t>parcus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noProof="0" smtClean="0"/>
              <a:t>5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13083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920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683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635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770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38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67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l">
              <a:defRPr sz="6000" b="1" i="0" cap="all" baseline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4752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444752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784848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84848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sme 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4" name="Graphisme 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Graphisme 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4752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444752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983480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983480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sme 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4" name="Graphisme 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Graphisme 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31352" y="1769269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7" name="Espace réservé du contenu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531352" y="2593181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rtlCol="0" anchor="b"/>
          <a:lstStyle>
            <a:lvl1pPr algn="l">
              <a:defRPr sz="5400" b="0" i="0" cap="none" baseline="0"/>
            </a:lvl1pPr>
          </a:lstStyle>
          <a:p>
            <a:pPr rtl="0"/>
            <a:r>
              <a:rPr lang="fr-FR" noProof="0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Espace réservé d’image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0" name="Espace réservé d’image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1" name="Espace réservé d’image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uniquem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ce réservé d’image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32" name="Espace réservé d’image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31" name="Espace réservé d’image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30" name="Espace réservé d’image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rtlCol="0"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777226F-5925-4618-8BDF-18769AFAF7B3}" type="datetime1">
              <a:rPr lang="fr-FR" noProof="0" smtClean="0"/>
              <a:t>28/06/2023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8" name="Graphisme 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0" name="Graphisme 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2" name="Graphisme 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77174"/>
            <a:ext cx="0" cy="32760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0720" y="3127248"/>
            <a:ext cx="5276088" cy="1124712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96FEC5-4D2B-4AB0-83AE-CD2544E21CED}" type="datetime1">
              <a:rPr lang="fr-FR" noProof="0" smtClean="0"/>
              <a:t>28/06/2023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6" name="Connecteur droit 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2A8302-72EC-414B-AF81-6145359C2ED2}" type="datetime1">
              <a:rPr lang="fr-FR" noProof="0" smtClean="0"/>
              <a:t>28/06/2023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662CE4-8D35-4578-A402-CBB749661BCE}" type="datetime1">
              <a:rPr lang="fr-FR" noProof="0" smtClean="0"/>
              <a:t>28/06/2023</a:t>
            </a:fld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11638A-A983-436B-8E81-31F525E98ADD}" type="datetime1">
              <a:rPr lang="fr-FR" noProof="0" smtClean="0"/>
              <a:t>28/06/2023</a:t>
            </a:fld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 2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rtlCol="0"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 rtlCol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sme 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1" name="Graphisme 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3" name="Graphisme 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uniquem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’image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rtlCol="0"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354FF8F-F1B0-4D7E-9D18-3AAD0008BD9F}" type="datetime1">
              <a:rPr lang="fr-FR" noProof="0" smtClean="0"/>
              <a:t>28/06/2023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68936"/>
            <a:ext cx="0" cy="32760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2936" y="3127248"/>
            <a:ext cx="5833872" cy="3118104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1" name="Graphisme 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3" name="Graphisme 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7" name="Graphisme 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’image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rtlCol="0" anchor="b"/>
          <a:lstStyle>
            <a:lvl1pPr>
              <a:defRPr sz="54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0392" y="2825496"/>
            <a:ext cx="6190488" cy="3346704"/>
          </a:xfrm>
        </p:spPr>
        <p:txBody>
          <a:bodyPr rtlCol="0"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7426E1F9-32BE-4B1F-9519-349DF75B5D21}" type="datetime1">
              <a:rPr lang="fr-FR" noProof="0" smtClean="0"/>
              <a:t>28/06/2023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 rtlCol="0"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sme 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9" name="Graphisme 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-tête de section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rtlCol="0"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Graphisme 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5" name="Graphisme 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6" name="Graphisme 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7" name="Graphisme 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1" name="Graphisme 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3" name="Graphisme 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54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7" name="Connecteur droit 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rtlCol="0"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91655" y="4498848"/>
            <a:ext cx="4434835" cy="510474"/>
          </a:xfrm>
        </p:spPr>
        <p:txBody>
          <a:bodyPr rtlCol="0"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Modifier le style du sous-titre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au numéro de diapositive 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Espace réservé d’image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 rtlCol="0"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72" y="1825625"/>
            <a:ext cx="10771632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0ABA1716-5EAC-4A80-BB2F-9553CCFA2C20}" type="datetime1">
              <a:rPr lang="fr-FR" noProof="0" smtClean="0"/>
              <a:t>28/06/2023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9" name="Graphisme 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1" name="Graphisme 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444752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84848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sme 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2" name="Graphisme 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4" name="Graphisme 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C332C10-33F5-426B-A46D-410F6F774048}" type="datetime1">
              <a:rPr lang="fr-FR" noProof="0" smtClean="0"/>
              <a:t>28/06/2023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8DA9DAA-006C-4F4B-980E-E3DF019B24E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9.pn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20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9.pn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20.jpeg"/><Relationship Id="rId10" Type="http://schemas.openxmlformats.org/officeDocument/2006/relationships/image" Target="../media/image24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9.png"/><Relationship Id="rId7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9.png"/><Relationship Id="rId7" Type="http://schemas.microsoft.com/office/2007/relationships/hdphoto" Target="../media/hdphoto1.wdp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11" Type="http://schemas.openxmlformats.org/officeDocument/2006/relationships/image" Target="../media/image28.png"/><Relationship Id="rId5" Type="http://schemas.openxmlformats.org/officeDocument/2006/relationships/image" Target="../media/image20.jpeg"/><Relationship Id="rId10" Type="http://schemas.openxmlformats.org/officeDocument/2006/relationships/image" Target="../media/image27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9.png"/><Relationship Id="rId7" Type="http://schemas.microsoft.com/office/2007/relationships/hdphoto" Target="../media/hdphoto1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11" Type="http://schemas.openxmlformats.org/officeDocument/2006/relationships/image" Target="../media/image31.png"/><Relationship Id="rId5" Type="http://schemas.openxmlformats.org/officeDocument/2006/relationships/image" Target="../media/image20.jpeg"/><Relationship Id="rId10" Type="http://schemas.openxmlformats.org/officeDocument/2006/relationships/image" Target="../media/image30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35.png"/><Relationship Id="rId3" Type="http://schemas.openxmlformats.org/officeDocument/2006/relationships/image" Target="../media/image19.png"/><Relationship Id="rId7" Type="http://schemas.microsoft.com/office/2007/relationships/hdphoto" Target="../media/hdphoto1.wdp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11" Type="http://schemas.openxmlformats.org/officeDocument/2006/relationships/image" Target="../media/image33.png"/><Relationship Id="rId5" Type="http://schemas.openxmlformats.org/officeDocument/2006/relationships/image" Target="../media/image20.jpeg"/><Relationship Id="rId10" Type="http://schemas.openxmlformats.org/officeDocument/2006/relationships/image" Target="../media/image32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jpeg"/><Relationship Id="rId5" Type="http://schemas.openxmlformats.org/officeDocument/2006/relationships/image" Target="../media/image38.png"/><Relationship Id="rId10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10" Type="http://schemas.openxmlformats.org/officeDocument/2006/relationships/image" Target="../media/image48.png"/><Relationship Id="rId4" Type="http://schemas.openxmlformats.org/officeDocument/2006/relationships/image" Target="../media/image37.png"/><Relationship Id="rId9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4.png"/><Relationship Id="rId7" Type="http://schemas.openxmlformats.org/officeDocument/2006/relationships/hyperlink" Target="https://thomasgourdinbtssio.netlify.app/pages/projets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hyperlink" Target="http://emilienraclot.fr/pages/projets.html" TargetMode="External"/><Relationship Id="rId4" Type="http://schemas.microsoft.com/office/2007/relationships/hdphoto" Target="../media/hdphoto3.wdp"/><Relationship Id="rId9" Type="http://schemas.openxmlformats.org/officeDocument/2006/relationships/hyperlink" Target="https://eymen-belhimer.com/AP2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microsoft.com/office/2007/relationships/hdphoto" Target="../media/hdphoto1.wdp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r-FR" spc="400" dirty="0"/>
              <a:t>Parcus-AP2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6866" y="4884682"/>
            <a:ext cx="2650068" cy="1197864"/>
          </a:xfrm>
        </p:spPr>
        <p:txBody>
          <a:bodyPr rtlCol="0">
            <a:normAutofit/>
          </a:bodyPr>
          <a:lstStyle/>
          <a:p>
            <a:pPr algn="l" rtl="0"/>
            <a:r>
              <a:rPr lang="fr-FR" dirty="0"/>
              <a:t>Emilien </a:t>
            </a:r>
            <a:r>
              <a:rPr lang="fr-FR" dirty="0" err="1"/>
              <a:t>Raclot</a:t>
            </a:r>
            <a:endParaRPr lang="fr-FR" dirty="0"/>
          </a:p>
          <a:p>
            <a:pPr algn="l" rtl="0"/>
            <a:r>
              <a:rPr lang="fr-FR" sz="2000" dirty="0">
                <a:solidFill>
                  <a:schemeClr val="bg1"/>
                </a:solidFill>
              </a:rPr>
              <a:t>Thomas Gourdin</a:t>
            </a:r>
          </a:p>
          <a:p>
            <a:pPr algn="l" rtl="0"/>
            <a:r>
              <a:rPr lang="fr-FR" dirty="0"/>
              <a:t>Eymen Belhimer</a:t>
            </a:r>
            <a:endParaRPr lang="fr-FR" sz="2000" dirty="0">
              <a:solidFill>
                <a:schemeClr val="bg1"/>
              </a:solidFill>
            </a:endParaRPr>
          </a:p>
          <a:p>
            <a:pPr rtl="0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6E932E0-0B9D-9685-EF23-2F16881398DF}"/>
              </a:ext>
            </a:extLst>
          </p:cNvPr>
          <p:cNvSpPr txBox="1"/>
          <p:nvPr/>
        </p:nvSpPr>
        <p:spPr>
          <a:xfrm>
            <a:off x="1477409" y="5114282"/>
            <a:ext cx="357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BTS SIO 2022 - 2024</a:t>
            </a:r>
          </a:p>
        </p:txBody>
      </p:sp>
      <p:pic>
        <p:nvPicPr>
          <p:cNvPr id="5" name="Picture 2" descr="CCI Campus - La formation qui vous ressemble">
            <a:extLst>
              <a:ext uri="{FF2B5EF4-FFF2-40B4-BE49-F238E27FC236}">
                <a16:creationId xmlns:a16="http://schemas.microsoft.com/office/drawing/2014/main" id="{C287553C-9A0A-D7F7-CEEE-078E14892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728" y="5975564"/>
            <a:ext cx="731660" cy="57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564E9D7-ECBA-4B52-F734-B90A483DB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484" y="5977268"/>
            <a:ext cx="574448" cy="57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7A424836-D294-FBE4-14C2-AB1D4D33E8BB}"/>
              </a:ext>
            </a:extLst>
          </p:cNvPr>
          <p:cNvSpPr/>
          <p:nvPr/>
        </p:nvSpPr>
        <p:spPr>
          <a:xfrm>
            <a:off x="59267" y="46566"/>
            <a:ext cx="169333" cy="160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42068EC8-6EAA-CA2D-6B83-DF7BD6B6BE24}"/>
              </a:ext>
            </a:extLst>
          </p:cNvPr>
          <p:cNvSpPr/>
          <p:nvPr/>
        </p:nvSpPr>
        <p:spPr>
          <a:xfrm>
            <a:off x="228600" y="207433"/>
            <a:ext cx="2450470" cy="6514043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E31DF2-0419-4016-924C-21929AC1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FR" smtClean="0"/>
              <a:pPr rtl="0"/>
              <a:t>10</a:t>
            </a:fld>
            <a:endParaRPr lang="fr-FR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C9209E09-1A2B-7A78-A78D-C16665D47ABE}"/>
              </a:ext>
            </a:extLst>
          </p:cNvPr>
          <p:cNvSpPr/>
          <p:nvPr/>
        </p:nvSpPr>
        <p:spPr>
          <a:xfrm>
            <a:off x="59267" y="46566"/>
            <a:ext cx="169333" cy="160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6E5B12-4A9A-CC9E-93AA-102EBBCD9C04}"/>
              </a:ext>
            </a:extLst>
          </p:cNvPr>
          <p:cNvSpPr/>
          <p:nvPr/>
        </p:nvSpPr>
        <p:spPr>
          <a:xfrm>
            <a:off x="1226660" y="5169772"/>
            <a:ext cx="2379213" cy="48734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1" name="Picture 2" descr="Download wds deployment service windows Royalty-Free Vector Graphic -  Pixabay">
            <a:extLst>
              <a:ext uri="{FF2B5EF4-FFF2-40B4-BE49-F238E27FC236}">
                <a16:creationId xmlns:a16="http://schemas.microsoft.com/office/drawing/2014/main" id="{8861BAA0-441C-EFEC-81E2-61123A093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10" y="248056"/>
            <a:ext cx="1161073" cy="138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ous-titre 2">
            <a:extLst>
              <a:ext uri="{FF2B5EF4-FFF2-40B4-BE49-F238E27FC236}">
                <a16:creationId xmlns:a16="http://schemas.microsoft.com/office/drawing/2014/main" id="{88A8C528-3159-4BC6-ED76-88671CF39DDB}"/>
              </a:ext>
            </a:extLst>
          </p:cNvPr>
          <p:cNvSpPr txBox="1">
            <a:spLocks/>
          </p:cNvSpPr>
          <p:nvPr/>
        </p:nvSpPr>
        <p:spPr>
          <a:xfrm>
            <a:off x="2848402" y="987313"/>
            <a:ext cx="5953853" cy="18091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Déploiement des PC rapidement et semi automatiquement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928AC1A-33A3-ECCC-3843-4167BF43BF2A}"/>
              </a:ext>
            </a:extLst>
          </p:cNvPr>
          <p:cNvSpPr txBox="1"/>
          <p:nvPr/>
        </p:nvSpPr>
        <p:spPr>
          <a:xfrm>
            <a:off x="2848403" y="91342"/>
            <a:ext cx="4928436" cy="5649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 spc="20">
                <a:latin typeface="+mj-lt"/>
              </a:defRPr>
            </a:pPr>
            <a:r>
              <a:rPr lang="fr-FR" sz="3600" kern="1200" noProof="0" dirty="0">
                <a:solidFill>
                  <a:schemeClr val="bg1"/>
                </a:solidFill>
              </a:rPr>
              <a:t>WDS</a:t>
            </a:r>
          </a:p>
        </p:txBody>
      </p:sp>
      <p:pic>
        <p:nvPicPr>
          <p:cNvPr id="4" name="Picture 4" descr="Group Policy Objects (GPO) - NetworkCorp">
            <a:extLst>
              <a:ext uri="{FF2B5EF4-FFF2-40B4-BE49-F238E27FC236}">
                <a16:creationId xmlns:a16="http://schemas.microsoft.com/office/drawing/2014/main" id="{1396CBD0-B8CF-9F3B-BC2D-DC17835BEC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6" t="3334" r="10670" b="16249"/>
          <a:stretch/>
        </p:blipFill>
        <p:spPr bwMode="auto">
          <a:xfrm>
            <a:off x="922366" y="2975282"/>
            <a:ext cx="1062935" cy="53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Difference Between Linux and Windows? - Business Resource Center">
            <a:extLst>
              <a:ext uri="{FF2B5EF4-FFF2-40B4-BE49-F238E27FC236}">
                <a16:creationId xmlns:a16="http://schemas.microsoft.com/office/drawing/2014/main" id="{138DC480-288F-B668-CE89-9A0464052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25" y="5908740"/>
            <a:ext cx="764619" cy="57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Racine DFS – Nicolas Giraud">
            <a:extLst>
              <a:ext uri="{FF2B5EF4-FFF2-40B4-BE49-F238E27FC236}">
                <a16:creationId xmlns:a16="http://schemas.microsoft.com/office/drawing/2014/main" id="{6878E6D3-E6EE-20E6-9ACA-5462BAE6C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9712" y1="40183" x2="43512" y2="43151"/>
                        <a14:foregroundMark x1="40629" y1="19863" x2="44561" y2="20091"/>
                        <a14:foregroundMark x1="54915" y1="17580" x2="59633" y2="17808"/>
                        <a14:foregroundMark x1="30668" y1="65297" x2="30668" y2="65297"/>
                        <a14:foregroundMark x1="39843" y1="68721" x2="39843" y2="68721"/>
                        <a14:foregroundMark x1="42988" y1="67352" x2="42988" y2="67352"/>
                        <a14:foregroundMark x1="48755" y1="68037" x2="48755" y2="68037"/>
                        <a14:foregroundMark x1="60419" y1="67352" x2="60419" y2="67352"/>
                        <a14:foregroundMark x1="68283" y1="68265" x2="68283" y2="68265"/>
                        <a14:foregroundMark x1="57274" y1="84932" x2="57274" y2="84932"/>
                        <a14:foregroundMark x1="53080" y1="84932" x2="53080" y2="84932"/>
                        <a14:foregroundMark x1="46265" y1="87215" x2="46265" y2="87215"/>
                        <a14:foregroundMark x1="42595" y1="85616" x2="42595" y2="85616"/>
                        <a14:foregroundMark x1="39712" y1="85616" x2="39712" y2="85616"/>
                        <a14:foregroundMark x1="31586" y1="84247" x2="31586" y2="84247"/>
                        <a14:foregroundMark x1="39843" y1="63927" x2="39843" y2="63927"/>
                        <a14:foregroundMark x1="57143" y1="66895" x2="57143" y2="66895"/>
                        <a14:foregroundMark x1="63041" y1="68265" x2="63041" y2="68265"/>
                        <a14:foregroundMark x1="64744" y1="73744" x2="64744" y2="73744"/>
                        <a14:foregroundMark x1="56488" y1="84932" x2="56488" y2="84932"/>
                        <a14:foregroundMark x1="57405" y1="84932" x2="57405" y2="84932"/>
                        <a14:foregroundMark x1="52425" y1="83790" x2="52425" y2="83790"/>
                        <a14:backgroundMark x1="52556" y1="86301" x2="52556" y2="86301"/>
                        <a14:backgroundMark x1="38270" y1="85845" x2="38270" y2="85845"/>
                        <a14:backgroundMark x1="55439" y1="68493" x2="55439" y2="68493"/>
                        <a14:backgroundMark x1="55308" y1="68037" x2="56094" y2="69406"/>
                        <a14:backgroundMark x1="53080" y1="84932" x2="53080" y2="84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20" y="3906865"/>
            <a:ext cx="1268677" cy="72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hcp Images – Parcourir 216 le catalogue de photos, vecteurs et vidéos |  Adobe Stock">
            <a:extLst>
              <a:ext uri="{FF2B5EF4-FFF2-40B4-BE49-F238E27FC236}">
                <a16:creationId xmlns:a16="http://schemas.microsoft.com/office/drawing/2014/main" id="{64CE7658-F2C7-0C3E-3643-2920E6FD3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026" y="4947699"/>
            <a:ext cx="610803" cy="61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Windows 10 Help Forums">
            <a:extLst>
              <a:ext uri="{FF2B5EF4-FFF2-40B4-BE49-F238E27FC236}">
                <a16:creationId xmlns:a16="http://schemas.microsoft.com/office/drawing/2014/main" id="{7E30A2CD-585E-422E-A5C5-53663A0D9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433" y="1897141"/>
            <a:ext cx="677252" cy="67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7B6C94D-1E88-BF96-B496-ACA2AAE4B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4" y="2394917"/>
            <a:ext cx="8299273" cy="250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989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42068EC8-6EAA-CA2D-6B83-DF7BD6B6BE24}"/>
              </a:ext>
            </a:extLst>
          </p:cNvPr>
          <p:cNvSpPr/>
          <p:nvPr/>
        </p:nvSpPr>
        <p:spPr>
          <a:xfrm>
            <a:off x="228600" y="207433"/>
            <a:ext cx="2450470" cy="6514043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E31DF2-0419-4016-924C-21929AC1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FR" smtClean="0"/>
              <a:pPr rtl="0"/>
              <a:t>11</a:t>
            </a:fld>
            <a:endParaRPr lang="fr-FR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C9209E09-1A2B-7A78-A78D-C16665D47ABE}"/>
              </a:ext>
            </a:extLst>
          </p:cNvPr>
          <p:cNvSpPr/>
          <p:nvPr/>
        </p:nvSpPr>
        <p:spPr>
          <a:xfrm>
            <a:off x="59267" y="46566"/>
            <a:ext cx="169333" cy="160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6E5B12-4A9A-CC9E-93AA-102EBBCD9C04}"/>
              </a:ext>
            </a:extLst>
          </p:cNvPr>
          <p:cNvSpPr/>
          <p:nvPr/>
        </p:nvSpPr>
        <p:spPr>
          <a:xfrm>
            <a:off x="1226660" y="5169772"/>
            <a:ext cx="2379213" cy="48734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1" name="Picture 2" descr="Download wds deployment service windows Royalty-Free Vector Graphic -  Pixabay">
            <a:extLst>
              <a:ext uri="{FF2B5EF4-FFF2-40B4-BE49-F238E27FC236}">
                <a16:creationId xmlns:a16="http://schemas.microsoft.com/office/drawing/2014/main" id="{8861BAA0-441C-EFEC-81E2-61123A093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433" y="517623"/>
            <a:ext cx="680036" cy="80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ous-titre 2">
            <a:extLst>
              <a:ext uri="{FF2B5EF4-FFF2-40B4-BE49-F238E27FC236}">
                <a16:creationId xmlns:a16="http://schemas.microsoft.com/office/drawing/2014/main" id="{88A8C528-3159-4BC6-ED76-88671CF39DDB}"/>
              </a:ext>
            </a:extLst>
          </p:cNvPr>
          <p:cNvSpPr txBox="1">
            <a:spLocks/>
          </p:cNvSpPr>
          <p:nvPr/>
        </p:nvSpPr>
        <p:spPr>
          <a:xfrm>
            <a:off x="2848402" y="987313"/>
            <a:ext cx="3871993" cy="18091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Tous nos serveurs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928AC1A-33A3-ECCC-3843-4167BF43BF2A}"/>
              </a:ext>
            </a:extLst>
          </p:cNvPr>
          <p:cNvSpPr txBox="1"/>
          <p:nvPr/>
        </p:nvSpPr>
        <p:spPr>
          <a:xfrm>
            <a:off x="2848403" y="91342"/>
            <a:ext cx="4928436" cy="5649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 spc="20">
                <a:latin typeface="+mj-lt"/>
              </a:defRPr>
            </a:pPr>
            <a:r>
              <a:rPr lang="fr-FR" sz="3600" kern="1200" noProof="0" dirty="0">
                <a:solidFill>
                  <a:schemeClr val="bg1"/>
                </a:solidFill>
              </a:rPr>
              <a:t>Hyper-V</a:t>
            </a:r>
          </a:p>
        </p:txBody>
      </p:sp>
      <p:pic>
        <p:nvPicPr>
          <p:cNvPr id="4" name="Picture 4" descr="Group Policy Objects (GPO) - NetworkCorp">
            <a:extLst>
              <a:ext uri="{FF2B5EF4-FFF2-40B4-BE49-F238E27FC236}">
                <a16:creationId xmlns:a16="http://schemas.microsoft.com/office/drawing/2014/main" id="{BCC84B9D-3708-369D-4627-3D7B44B0A8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6" t="3334" r="10670" b="16249"/>
          <a:stretch/>
        </p:blipFill>
        <p:spPr bwMode="auto">
          <a:xfrm>
            <a:off x="922366" y="2975282"/>
            <a:ext cx="1062935" cy="53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Difference Between Linux and Windows? - Business Resource Center">
            <a:extLst>
              <a:ext uri="{FF2B5EF4-FFF2-40B4-BE49-F238E27FC236}">
                <a16:creationId xmlns:a16="http://schemas.microsoft.com/office/drawing/2014/main" id="{27D98AF3-E7C8-57E8-CC1C-A3475739C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25" y="5908740"/>
            <a:ext cx="764619" cy="57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Racine DFS – Nicolas Giraud">
            <a:extLst>
              <a:ext uri="{FF2B5EF4-FFF2-40B4-BE49-F238E27FC236}">
                <a16:creationId xmlns:a16="http://schemas.microsoft.com/office/drawing/2014/main" id="{0FDC07FC-78D7-7254-A200-53C374884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9712" y1="40183" x2="43512" y2="43151"/>
                        <a14:foregroundMark x1="40629" y1="19863" x2="44561" y2="20091"/>
                        <a14:foregroundMark x1="54915" y1="17580" x2="59633" y2="17808"/>
                        <a14:foregroundMark x1="30668" y1="65297" x2="30668" y2="65297"/>
                        <a14:foregroundMark x1="39843" y1="68721" x2="39843" y2="68721"/>
                        <a14:foregroundMark x1="42988" y1="67352" x2="42988" y2="67352"/>
                        <a14:foregroundMark x1="48755" y1="68037" x2="48755" y2="68037"/>
                        <a14:foregroundMark x1="60419" y1="67352" x2="60419" y2="67352"/>
                        <a14:foregroundMark x1="68283" y1="68265" x2="68283" y2="68265"/>
                        <a14:foregroundMark x1="57274" y1="84932" x2="57274" y2="84932"/>
                        <a14:foregroundMark x1="53080" y1="84932" x2="53080" y2="84932"/>
                        <a14:foregroundMark x1="46265" y1="87215" x2="46265" y2="87215"/>
                        <a14:foregroundMark x1="42595" y1="85616" x2="42595" y2="85616"/>
                        <a14:foregroundMark x1="39712" y1="85616" x2="39712" y2="85616"/>
                        <a14:foregroundMark x1="31586" y1="84247" x2="31586" y2="84247"/>
                        <a14:foregroundMark x1="39843" y1="63927" x2="39843" y2="63927"/>
                        <a14:foregroundMark x1="57143" y1="66895" x2="57143" y2="66895"/>
                        <a14:foregroundMark x1="63041" y1="68265" x2="63041" y2="68265"/>
                        <a14:foregroundMark x1="64744" y1="73744" x2="64744" y2="73744"/>
                        <a14:foregroundMark x1="56488" y1="84932" x2="56488" y2="84932"/>
                        <a14:foregroundMark x1="57405" y1="84932" x2="57405" y2="84932"/>
                        <a14:foregroundMark x1="52425" y1="83790" x2="52425" y2="83790"/>
                        <a14:backgroundMark x1="52556" y1="86301" x2="52556" y2="86301"/>
                        <a14:backgroundMark x1="38270" y1="85845" x2="38270" y2="85845"/>
                        <a14:backgroundMark x1="55439" y1="68493" x2="55439" y2="68493"/>
                        <a14:backgroundMark x1="55308" y1="68037" x2="56094" y2="69406"/>
                        <a14:backgroundMark x1="53080" y1="84932" x2="53080" y2="84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20" y="3906865"/>
            <a:ext cx="1268677" cy="72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hcp Images – Parcourir 216 le catalogue de photos, vecteurs et vidéos |  Adobe Stock">
            <a:extLst>
              <a:ext uri="{FF2B5EF4-FFF2-40B4-BE49-F238E27FC236}">
                <a16:creationId xmlns:a16="http://schemas.microsoft.com/office/drawing/2014/main" id="{06FA22A8-DB16-82C3-0953-7A9A50581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026" y="4947699"/>
            <a:ext cx="610803" cy="61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Windows 10 Help Forums">
            <a:extLst>
              <a:ext uri="{FF2B5EF4-FFF2-40B4-BE49-F238E27FC236}">
                <a16:creationId xmlns:a16="http://schemas.microsoft.com/office/drawing/2014/main" id="{90D40672-3109-BC91-940D-6372BABC9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94" y="1485025"/>
            <a:ext cx="1268677" cy="126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839130E-D78B-5CA4-686C-E014855A59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48402" y="1588362"/>
            <a:ext cx="8958641" cy="397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29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42068EC8-6EAA-CA2D-6B83-DF7BD6B6BE24}"/>
              </a:ext>
            </a:extLst>
          </p:cNvPr>
          <p:cNvSpPr/>
          <p:nvPr/>
        </p:nvSpPr>
        <p:spPr>
          <a:xfrm>
            <a:off x="228600" y="207433"/>
            <a:ext cx="2450470" cy="6514043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E31DF2-0419-4016-924C-21929AC1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FR" smtClean="0"/>
              <a:pPr rtl="0"/>
              <a:t>12</a:t>
            </a:fld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6E5B12-4A9A-CC9E-93AA-102EBBCD9C04}"/>
              </a:ext>
            </a:extLst>
          </p:cNvPr>
          <p:cNvSpPr/>
          <p:nvPr/>
        </p:nvSpPr>
        <p:spPr>
          <a:xfrm>
            <a:off x="1226660" y="5169772"/>
            <a:ext cx="2379213" cy="48734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5A753F4-98C3-EDC3-23CB-268222C501E9}"/>
              </a:ext>
            </a:extLst>
          </p:cNvPr>
          <p:cNvSpPr txBox="1"/>
          <p:nvPr/>
        </p:nvSpPr>
        <p:spPr>
          <a:xfrm>
            <a:off x="2679070" y="91342"/>
            <a:ext cx="1573071" cy="5649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algn="ctr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 spc="20">
                <a:latin typeface="+mj-lt"/>
              </a:defRPr>
            </a:pPr>
            <a:r>
              <a:rPr lang="fr-FR" sz="3600" kern="1200" noProof="0" dirty="0">
                <a:solidFill>
                  <a:schemeClr val="bg1"/>
                </a:solidFill>
              </a:rPr>
              <a:t>GPO</a:t>
            </a:r>
          </a:p>
        </p:txBody>
      </p:sp>
      <p:sp>
        <p:nvSpPr>
          <p:cNvPr id="2" name="Sous-titre 2">
            <a:extLst>
              <a:ext uri="{FF2B5EF4-FFF2-40B4-BE49-F238E27FC236}">
                <a16:creationId xmlns:a16="http://schemas.microsoft.com/office/drawing/2014/main" id="{3A45A830-96FF-28CA-34AC-41A860194E48}"/>
              </a:ext>
            </a:extLst>
          </p:cNvPr>
          <p:cNvSpPr txBox="1">
            <a:spLocks/>
          </p:cNvSpPr>
          <p:nvPr/>
        </p:nvSpPr>
        <p:spPr>
          <a:xfrm>
            <a:off x="2679070" y="965096"/>
            <a:ext cx="5251889" cy="14880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Exécuter automatiquement des actions sur les postes sélectionnés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4" name="Picture 2" descr="Download wds deployment service windows Royalty-Free Vector Graphic -  Pixabay">
            <a:extLst>
              <a:ext uri="{FF2B5EF4-FFF2-40B4-BE49-F238E27FC236}">
                <a16:creationId xmlns:a16="http://schemas.microsoft.com/office/drawing/2014/main" id="{C700E1D0-70B7-2D69-D5F7-DCB8D36C5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433" y="517623"/>
            <a:ext cx="680036" cy="80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roup Policy Objects (GPO) - NetworkCorp">
            <a:extLst>
              <a:ext uri="{FF2B5EF4-FFF2-40B4-BE49-F238E27FC236}">
                <a16:creationId xmlns:a16="http://schemas.microsoft.com/office/drawing/2014/main" id="{85191D1A-15AE-553E-C14E-36E9FA91F2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6" t="3334" r="10670" b="16249"/>
          <a:stretch/>
        </p:blipFill>
        <p:spPr bwMode="auto">
          <a:xfrm>
            <a:off x="338476" y="2666595"/>
            <a:ext cx="2297163" cy="114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Difference Between Linux and Windows? - Business Resource Center">
            <a:extLst>
              <a:ext uri="{FF2B5EF4-FFF2-40B4-BE49-F238E27FC236}">
                <a16:creationId xmlns:a16="http://schemas.microsoft.com/office/drawing/2014/main" id="{BF77D833-C54D-97F6-8A03-C4A3BD421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25" y="5908740"/>
            <a:ext cx="764619" cy="57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Racine DFS – Nicolas Giraud">
            <a:extLst>
              <a:ext uri="{FF2B5EF4-FFF2-40B4-BE49-F238E27FC236}">
                <a16:creationId xmlns:a16="http://schemas.microsoft.com/office/drawing/2014/main" id="{234AD83C-2920-2923-3B73-2C2E1F53A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9712" y1="40183" x2="43512" y2="43151"/>
                        <a14:foregroundMark x1="40629" y1="19863" x2="44561" y2="20091"/>
                        <a14:foregroundMark x1="54915" y1="17580" x2="59633" y2="17808"/>
                        <a14:foregroundMark x1="30668" y1="65297" x2="30668" y2="65297"/>
                        <a14:foregroundMark x1="39843" y1="68721" x2="39843" y2="68721"/>
                        <a14:foregroundMark x1="42988" y1="67352" x2="42988" y2="67352"/>
                        <a14:foregroundMark x1="48755" y1="68037" x2="48755" y2="68037"/>
                        <a14:foregroundMark x1="60419" y1="67352" x2="60419" y2="67352"/>
                        <a14:foregroundMark x1="68283" y1="68265" x2="68283" y2="68265"/>
                        <a14:foregroundMark x1="57274" y1="84932" x2="57274" y2="84932"/>
                        <a14:foregroundMark x1="53080" y1="84932" x2="53080" y2="84932"/>
                        <a14:foregroundMark x1="46265" y1="87215" x2="46265" y2="87215"/>
                        <a14:foregroundMark x1="42595" y1="85616" x2="42595" y2="85616"/>
                        <a14:foregroundMark x1="39712" y1="85616" x2="39712" y2="85616"/>
                        <a14:foregroundMark x1="31586" y1="84247" x2="31586" y2="84247"/>
                        <a14:foregroundMark x1="39843" y1="63927" x2="39843" y2="63927"/>
                        <a14:foregroundMark x1="57143" y1="66895" x2="57143" y2="66895"/>
                        <a14:foregroundMark x1="63041" y1="68265" x2="63041" y2="68265"/>
                        <a14:foregroundMark x1="64744" y1="73744" x2="64744" y2="73744"/>
                        <a14:foregroundMark x1="56488" y1="84932" x2="56488" y2="84932"/>
                        <a14:foregroundMark x1="57405" y1="84932" x2="57405" y2="84932"/>
                        <a14:foregroundMark x1="52425" y1="83790" x2="52425" y2="83790"/>
                        <a14:backgroundMark x1="52556" y1="86301" x2="52556" y2="86301"/>
                        <a14:backgroundMark x1="38270" y1="85845" x2="38270" y2="85845"/>
                        <a14:backgroundMark x1="55439" y1="68493" x2="55439" y2="68493"/>
                        <a14:backgroundMark x1="55308" y1="68037" x2="56094" y2="69406"/>
                        <a14:backgroundMark x1="53080" y1="84932" x2="53080" y2="84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20" y="3906865"/>
            <a:ext cx="1268677" cy="72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hcp Images – Parcourir 216 le catalogue de photos, vecteurs et vidéos |  Adobe Stock">
            <a:extLst>
              <a:ext uri="{FF2B5EF4-FFF2-40B4-BE49-F238E27FC236}">
                <a16:creationId xmlns:a16="http://schemas.microsoft.com/office/drawing/2014/main" id="{65ECD10F-1408-B586-9B17-23CD7A3CF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026" y="4947699"/>
            <a:ext cx="610803" cy="61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Windows 10 Help Forums">
            <a:extLst>
              <a:ext uri="{FF2B5EF4-FFF2-40B4-BE49-F238E27FC236}">
                <a16:creationId xmlns:a16="http://schemas.microsoft.com/office/drawing/2014/main" id="{FE27E40A-9C72-9519-8934-0320062E5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433" y="1897141"/>
            <a:ext cx="677252" cy="67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BC0D991-3B4B-E737-250D-744CA617E8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4204" y="3464454"/>
            <a:ext cx="9104220" cy="2627675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1BB9BFA8-5AB4-84A0-B473-343DE8B1E784}"/>
              </a:ext>
            </a:extLst>
          </p:cNvPr>
          <p:cNvSpPr/>
          <p:nvPr/>
        </p:nvSpPr>
        <p:spPr>
          <a:xfrm>
            <a:off x="59267" y="46566"/>
            <a:ext cx="169333" cy="16086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957D7A3-7894-1A67-445A-19B3F02B3A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6"/>
          <a:stretch/>
        </p:blipFill>
        <p:spPr bwMode="auto">
          <a:xfrm>
            <a:off x="7635125" y="207966"/>
            <a:ext cx="4303299" cy="318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219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42068EC8-6EAA-CA2D-6B83-DF7BD6B6BE24}"/>
              </a:ext>
            </a:extLst>
          </p:cNvPr>
          <p:cNvSpPr/>
          <p:nvPr/>
        </p:nvSpPr>
        <p:spPr>
          <a:xfrm>
            <a:off x="228600" y="207433"/>
            <a:ext cx="2450470" cy="6514043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E31DF2-0419-4016-924C-21929AC1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FR" smtClean="0"/>
              <a:pPr rtl="0"/>
              <a:t>13</a:t>
            </a:fld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6E5B12-4A9A-CC9E-93AA-102EBBCD9C04}"/>
              </a:ext>
            </a:extLst>
          </p:cNvPr>
          <p:cNvSpPr/>
          <p:nvPr/>
        </p:nvSpPr>
        <p:spPr>
          <a:xfrm>
            <a:off x="1226660" y="5169772"/>
            <a:ext cx="2379213" cy="48734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866256-5616-62CE-8D52-E81B1CB129E6}"/>
              </a:ext>
            </a:extLst>
          </p:cNvPr>
          <p:cNvSpPr txBox="1"/>
          <p:nvPr/>
        </p:nvSpPr>
        <p:spPr>
          <a:xfrm>
            <a:off x="2848403" y="91342"/>
            <a:ext cx="4928436" cy="5649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 spc="20">
                <a:latin typeface="+mj-lt"/>
              </a:defRPr>
            </a:pPr>
            <a:r>
              <a:rPr lang="fr-FR" sz="3600" dirty="0">
                <a:solidFill>
                  <a:schemeClr val="bg1"/>
                </a:solidFill>
              </a:rPr>
              <a:t>DFS/R</a:t>
            </a:r>
            <a:endParaRPr lang="fr-FR" sz="3600" kern="1200" noProof="0" dirty="0">
              <a:solidFill>
                <a:schemeClr val="bg1"/>
              </a:solidFill>
            </a:endParaRP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CA364A26-BE91-B6B9-3E8F-8A7FC498F657}"/>
              </a:ext>
            </a:extLst>
          </p:cNvPr>
          <p:cNvSpPr txBox="1">
            <a:spLocks/>
          </p:cNvSpPr>
          <p:nvPr/>
        </p:nvSpPr>
        <p:spPr>
          <a:xfrm>
            <a:off x="2848402" y="987313"/>
            <a:ext cx="5612107" cy="18091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Fichiers partagés redondés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7" name="Picture 2" descr="Download wds deployment service windows Royalty-Free Vector Graphic -  Pixabay">
            <a:extLst>
              <a:ext uri="{FF2B5EF4-FFF2-40B4-BE49-F238E27FC236}">
                <a16:creationId xmlns:a16="http://schemas.microsoft.com/office/drawing/2014/main" id="{58B8BDFB-7BD6-A3ED-338C-4DDEC8658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433" y="517623"/>
            <a:ext cx="680036" cy="80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Group Policy Objects (GPO) - NetworkCorp">
            <a:extLst>
              <a:ext uri="{FF2B5EF4-FFF2-40B4-BE49-F238E27FC236}">
                <a16:creationId xmlns:a16="http://schemas.microsoft.com/office/drawing/2014/main" id="{332AD78C-8687-FF16-1273-99B1B18C8F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6" t="3334" r="10670" b="16249"/>
          <a:stretch/>
        </p:blipFill>
        <p:spPr bwMode="auto">
          <a:xfrm>
            <a:off x="922366" y="2975282"/>
            <a:ext cx="1062935" cy="53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Difference Between Linux and Windows? - Business Resource Center">
            <a:extLst>
              <a:ext uri="{FF2B5EF4-FFF2-40B4-BE49-F238E27FC236}">
                <a16:creationId xmlns:a16="http://schemas.microsoft.com/office/drawing/2014/main" id="{A1EEA552-78E6-3ECB-7B4A-9FCEF0F75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25" y="5908740"/>
            <a:ext cx="764619" cy="57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Racine DFS – Nicolas Giraud">
            <a:extLst>
              <a:ext uri="{FF2B5EF4-FFF2-40B4-BE49-F238E27FC236}">
                <a16:creationId xmlns:a16="http://schemas.microsoft.com/office/drawing/2014/main" id="{1E1B34EB-6660-55BF-72AF-41E116005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9712" y1="40183" x2="43512" y2="43151"/>
                        <a14:foregroundMark x1="40629" y1="19863" x2="44561" y2="20091"/>
                        <a14:foregroundMark x1="54915" y1="17580" x2="59633" y2="17808"/>
                        <a14:foregroundMark x1="30668" y1="65297" x2="30668" y2="65297"/>
                        <a14:foregroundMark x1="39843" y1="68721" x2="39843" y2="68721"/>
                        <a14:foregroundMark x1="42988" y1="67352" x2="42988" y2="67352"/>
                        <a14:foregroundMark x1="48755" y1="68037" x2="48755" y2="68037"/>
                        <a14:foregroundMark x1="60419" y1="67352" x2="60419" y2="67352"/>
                        <a14:foregroundMark x1="68283" y1="68265" x2="68283" y2="68265"/>
                        <a14:foregroundMark x1="57274" y1="84932" x2="57274" y2="84932"/>
                        <a14:foregroundMark x1="53080" y1="84932" x2="53080" y2="84932"/>
                        <a14:foregroundMark x1="46265" y1="87215" x2="46265" y2="87215"/>
                        <a14:foregroundMark x1="42595" y1="85616" x2="42595" y2="85616"/>
                        <a14:foregroundMark x1="39712" y1="85616" x2="39712" y2="85616"/>
                        <a14:foregroundMark x1="31586" y1="84247" x2="31586" y2="84247"/>
                        <a14:foregroundMark x1="39843" y1="63927" x2="39843" y2="63927"/>
                        <a14:foregroundMark x1="57143" y1="66895" x2="57143" y2="66895"/>
                        <a14:foregroundMark x1="63041" y1="68265" x2="63041" y2="68265"/>
                        <a14:foregroundMark x1="64744" y1="73744" x2="64744" y2="73744"/>
                        <a14:foregroundMark x1="56488" y1="84932" x2="56488" y2="84932"/>
                        <a14:foregroundMark x1="57405" y1="84932" x2="57405" y2="84932"/>
                        <a14:foregroundMark x1="52425" y1="83790" x2="52425" y2="83790"/>
                        <a14:backgroundMark x1="52556" y1="86301" x2="52556" y2="86301"/>
                        <a14:backgroundMark x1="38270" y1="85845" x2="38270" y2="85845"/>
                        <a14:backgroundMark x1="55439" y1="68493" x2="55439" y2="68493"/>
                        <a14:backgroundMark x1="55308" y1="68037" x2="56094" y2="69406"/>
                        <a14:backgroundMark x1="53080" y1="84932" x2="53080" y2="84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17" y="3536809"/>
            <a:ext cx="2509099" cy="144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hcp Images – Parcourir 216 le catalogue de photos, vecteurs et vidéos |  Adobe Stock">
            <a:extLst>
              <a:ext uri="{FF2B5EF4-FFF2-40B4-BE49-F238E27FC236}">
                <a16:creationId xmlns:a16="http://schemas.microsoft.com/office/drawing/2014/main" id="{3147ED74-8F53-BD8B-097B-5C1FCFFAA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026" y="4947699"/>
            <a:ext cx="610803" cy="61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Windows 10 Help Forums">
            <a:extLst>
              <a:ext uri="{FF2B5EF4-FFF2-40B4-BE49-F238E27FC236}">
                <a16:creationId xmlns:a16="http://schemas.microsoft.com/office/drawing/2014/main" id="{5D03A58E-A146-44F8-5933-D016C38C7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433" y="1897141"/>
            <a:ext cx="677252" cy="67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6CB7FAAE-EBA6-6A1C-F553-D7B6233A4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2" b="-1"/>
          <a:stretch/>
        </p:blipFill>
        <p:spPr bwMode="auto">
          <a:xfrm>
            <a:off x="8640476" y="136526"/>
            <a:ext cx="2921170" cy="243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2BDAA61D-3F68-86A9-C261-77EB6383BA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1"/>
          <a:stretch/>
        </p:blipFill>
        <p:spPr bwMode="auto">
          <a:xfrm>
            <a:off x="2952348" y="4815677"/>
            <a:ext cx="8609298" cy="173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6FDF10C6-02E1-EC03-8EAD-D733C88DB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4"/>
          <a:stretch/>
        </p:blipFill>
        <p:spPr bwMode="auto">
          <a:xfrm>
            <a:off x="2952348" y="2989081"/>
            <a:ext cx="8609298" cy="141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2D1301CC-42F6-897A-B4EA-63991080F387}"/>
              </a:ext>
            </a:extLst>
          </p:cNvPr>
          <p:cNvSpPr/>
          <p:nvPr/>
        </p:nvSpPr>
        <p:spPr>
          <a:xfrm>
            <a:off x="59267" y="46566"/>
            <a:ext cx="169333" cy="16086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649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42068EC8-6EAA-CA2D-6B83-DF7BD6B6BE24}"/>
              </a:ext>
            </a:extLst>
          </p:cNvPr>
          <p:cNvSpPr/>
          <p:nvPr/>
        </p:nvSpPr>
        <p:spPr>
          <a:xfrm>
            <a:off x="228600" y="207433"/>
            <a:ext cx="2450470" cy="6514043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E31DF2-0419-4016-924C-21929AC1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FR" smtClean="0"/>
              <a:pPr rtl="0"/>
              <a:t>14</a:t>
            </a:fld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6E5B12-4A9A-CC9E-93AA-102EBBCD9C04}"/>
              </a:ext>
            </a:extLst>
          </p:cNvPr>
          <p:cNvSpPr/>
          <p:nvPr/>
        </p:nvSpPr>
        <p:spPr>
          <a:xfrm>
            <a:off x="1226660" y="5169772"/>
            <a:ext cx="2379213" cy="48734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34ADD4F-C513-1579-3D79-4B54E711EB10}"/>
              </a:ext>
            </a:extLst>
          </p:cNvPr>
          <p:cNvSpPr txBox="1"/>
          <p:nvPr/>
        </p:nvSpPr>
        <p:spPr>
          <a:xfrm>
            <a:off x="2848403" y="91342"/>
            <a:ext cx="4928436" cy="5649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 spc="20">
                <a:latin typeface="+mj-lt"/>
              </a:defRPr>
            </a:pPr>
            <a:r>
              <a:rPr lang="fr-FR" sz="3600" dirty="0">
                <a:solidFill>
                  <a:schemeClr val="bg1"/>
                </a:solidFill>
              </a:rPr>
              <a:t>DHCP</a:t>
            </a:r>
            <a:endParaRPr lang="fr-FR" sz="3600" kern="1200" noProof="0" dirty="0">
              <a:solidFill>
                <a:schemeClr val="bg1"/>
              </a:solidFill>
            </a:endParaRP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E6726CE8-480B-18A7-947F-CF2A40C673A4}"/>
              </a:ext>
            </a:extLst>
          </p:cNvPr>
          <p:cNvSpPr txBox="1">
            <a:spLocks/>
          </p:cNvSpPr>
          <p:nvPr/>
        </p:nvSpPr>
        <p:spPr>
          <a:xfrm>
            <a:off x="2848402" y="987313"/>
            <a:ext cx="6018507" cy="18091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VLANs par catégories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8" name="Picture 2" descr="Download wds deployment service windows Royalty-Free Vector Graphic -  Pixabay">
            <a:extLst>
              <a:ext uri="{FF2B5EF4-FFF2-40B4-BE49-F238E27FC236}">
                <a16:creationId xmlns:a16="http://schemas.microsoft.com/office/drawing/2014/main" id="{9998C63D-4F71-8CF2-3DD5-54672EF7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433" y="517623"/>
            <a:ext cx="680036" cy="80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Group Policy Objects (GPO) - NetworkCorp">
            <a:extLst>
              <a:ext uri="{FF2B5EF4-FFF2-40B4-BE49-F238E27FC236}">
                <a16:creationId xmlns:a16="http://schemas.microsoft.com/office/drawing/2014/main" id="{33553EB9-5F22-61BD-8BF9-4E2A476D0D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6" t="3334" r="10670" b="16249"/>
          <a:stretch/>
        </p:blipFill>
        <p:spPr bwMode="auto">
          <a:xfrm>
            <a:off x="922366" y="2975282"/>
            <a:ext cx="1062935" cy="53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Difference Between Linux and Windows? - Business Resource Center">
            <a:extLst>
              <a:ext uri="{FF2B5EF4-FFF2-40B4-BE49-F238E27FC236}">
                <a16:creationId xmlns:a16="http://schemas.microsoft.com/office/drawing/2014/main" id="{1EBF6710-6F95-8375-87CC-5D279BE57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25" y="5908740"/>
            <a:ext cx="764619" cy="57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Racine DFS – Nicolas Giraud">
            <a:extLst>
              <a:ext uri="{FF2B5EF4-FFF2-40B4-BE49-F238E27FC236}">
                <a16:creationId xmlns:a16="http://schemas.microsoft.com/office/drawing/2014/main" id="{1EBDB279-F6B8-6BB3-26D4-4AEC45C48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9712" y1="40183" x2="43512" y2="43151"/>
                        <a14:foregroundMark x1="40629" y1="19863" x2="44561" y2="20091"/>
                        <a14:foregroundMark x1="54915" y1="17580" x2="59633" y2="17808"/>
                        <a14:foregroundMark x1="30668" y1="65297" x2="30668" y2="65297"/>
                        <a14:foregroundMark x1="39843" y1="68721" x2="39843" y2="68721"/>
                        <a14:foregroundMark x1="42988" y1="67352" x2="42988" y2="67352"/>
                        <a14:foregroundMark x1="48755" y1="68037" x2="48755" y2="68037"/>
                        <a14:foregroundMark x1="60419" y1="67352" x2="60419" y2="67352"/>
                        <a14:foregroundMark x1="68283" y1="68265" x2="68283" y2="68265"/>
                        <a14:foregroundMark x1="57274" y1="84932" x2="57274" y2="84932"/>
                        <a14:foregroundMark x1="53080" y1="84932" x2="53080" y2="84932"/>
                        <a14:foregroundMark x1="46265" y1="87215" x2="46265" y2="87215"/>
                        <a14:foregroundMark x1="42595" y1="85616" x2="42595" y2="85616"/>
                        <a14:foregroundMark x1="39712" y1="85616" x2="39712" y2="85616"/>
                        <a14:foregroundMark x1="31586" y1="84247" x2="31586" y2="84247"/>
                        <a14:foregroundMark x1="39843" y1="63927" x2="39843" y2="63927"/>
                        <a14:foregroundMark x1="57143" y1="66895" x2="57143" y2="66895"/>
                        <a14:foregroundMark x1="63041" y1="68265" x2="63041" y2="68265"/>
                        <a14:foregroundMark x1="64744" y1="73744" x2="64744" y2="73744"/>
                        <a14:foregroundMark x1="56488" y1="84932" x2="56488" y2="84932"/>
                        <a14:foregroundMark x1="57405" y1="84932" x2="57405" y2="84932"/>
                        <a14:foregroundMark x1="52425" y1="83790" x2="52425" y2="83790"/>
                        <a14:backgroundMark x1="52556" y1="86301" x2="52556" y2="86301"/>
                        <a14:backgroundMark x1="38270" y1="85845" x2="38270" y2="85845"/>
                        <a14:backgroundMark x1="55439" y1="68493" x2="55439" y2="68493"/>
                        <a14:backgroundMark x1="55308" y1="68037" x2="56094" y2="69406"/>
                        <a14:backgroundMark x1="53080" y1="84932" x2="53080" y2="84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20" y="3906865"/>
            <a:ext cx="1268677" cy="72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hcp Images – Parcourir 216 le catalogue de photos, vecteurs et vidéos |  Adobe Stock">
            <a:extLst>
              <a:ext uri="{FF2B5EF4-FFF2-40B4-BE49-F238E27FC236}">
                <a16:creationId xmlns:a16="http://schemas.microsoft.com/office/drawing/2014/main" id="{B68023F6-8D39-7E80-5B81-B620523A5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66" y="4635149"/>
            <a:ext cx="1338322" cy="133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Windows 10 Help Forums">
            <a:extLst>
              <a:ext uri="{FF2B5EF4-FFF2-40B4-BE49-F238E27FC236}">
                <a16:creationId xmlns:a16="http://schemas.microsoft.com/office/drawing/2014/main" id="{286A5837-8774-1B87-3E10-139C4E176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433" y="1897141"/>
            <a:ext cx="677252" cy="67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47F095F4-7C1C-1D62-C58B-400376144D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37" b="9595"/>
          <a:stretch/>
        </p:blipFill>
        <p:spPr bwMode="auto">
          <a:xfrm>
            <a:off x="2745517" y="1818807"/>
            <a:ext cx="5274724" cy="236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0C1C9040-329F-5EEA-02AB-5C12F0798B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5" b="37941"/>
          <a:stretch/>
        </p:blipFill>
        <p:spPr bwMode="auto">
          <a:xfrm>
            <a:off x="8123126" y="1818807"/>
            <a:ext cx="3994184" cy="236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3C135DA5-15F4-8321-9F6B-DEE468BC11A2}"/>
              </a:ext>
            </a:extLst>
          </p:cNvPr>
          <p:cNvSpPr/>
          <p:nvPr/>
        </p:nvSpPr>
        <p:spPr>
          <a:xfrm>
            <a:off x="59267" y="46566"/>
            <a:ext cx="169333" cy="16086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985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42068EC8-6EAA-CA2D-6B83-DF7BD6B6BE24}"/>
              </a:ext>
            </a:extLst>
          </p:cNvPr>
          <p:cNvSpPr/>
          <p:nvPr/>
        </p:nvSpPr>
        <p:spPr>
          <a:xfrm>
            <a:off x="228600" y="207433"/>
            <a:ext cx="2450470" cy="6514043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6E5B12-4A9A-CC9E-93AA-102EBBCD9C04}"/>
              </a:ext>
            </a:extLst>
          </p:cNvPr>
          <p:cNvSpPr/>
          <p:nvPr/>
        </p:nvSpPr>
        <p:spPr>
          <a:xfrm>
            <a:off x="1226660" y="5169772"/>
            <a:ext cx="2379213" cy="48734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EE89B1D-7637-38A2-F47D-09153F4D2BDE}"/>
              </a:ext>
            </a:extLst>
          </p:cNvPr>
          <p:cNvSpPr txBox="1"/>
          <p:nvPr/>
        </p:nvSpPr>
        <p:spPr>
          <a:xfrm>
            <a:off x="2848403" y="91342"/>
            <a:ext cx="4928436" cy="5649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 spc="20">
                <a:latin typeface="+mj-lt"/>
              </a:defRPr>
            </a:pPr>
            <a:r>
              <a:rPr lang="fr-FR" sz="3600" dirty="0">
                <a:solidFill>
                  <a:schemeClr val="bg1"/>
                </a:solidFill>
              </a:rPr>
              <a:t>Environnement linux</a:t>
            </a:r>
            <a:endParaRPr lang="fr-FR" sz="3600" kern="1200" noProof="0" dirty="0">
              <a:solidFill>
                <a:schemeClr val="bg1"/>
              </a:solidFill>
            </a:endParaRP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A46CC8EB-E284-D226-23D8-0D5FB6315056}"/>
              </a:ext>
            </a:extLst>
          </p:cNvPr>
          <p:cNvSpPr txBox="1">
            <a:spLocks/>
          </p:cNvSpPr>
          <p:nvPr/>
        </p:nvSpPr>
        <p:spPr>
          <a:xfrm>
            <a:off x="2848401" y="987314"/>
            <a:ext cx="5565925" cy="9348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Installation des applications non compatibles Windows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9" name="Picture 2" descr="Download wds deployment service windows Royalty-Free Vector Graphic -  Pixabay">
            <a:extLst>
              <a:ext uri="{FF2B5EF4-FFF2-40B4-BE49-F238E27FC236}">
                <a16:creationId xmlns:a16="http://schemas.microsoft.com/office/drawing/2014/main" id="{B412AA33-7B16-5487-4796-35F49C7AD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433" y="517623"/>
            <a:ext cx="680036" cy="80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Group Policy Objects (GPO) - NetworkCorp">
            <a:extLst>
              <a:ext uri="{FF2B5EF4-FFF2-40B4-BE49-F238E27FC236}">
                <a16:creationId xmlns:a16="http://schemas.microsoft.com/office/drawing/2014/main" id="{F0700D80-A136-BE27-DAD4-8D5FE5A78E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6" t="3334" r="10670" b="16249"/>
          <a:stretch/>
        </p:blipFill>
        <p:spPr bwMode="auto">
          <a:xfrm>
            <a:off x="922366" y="2975282"/>
            <a:ext cx="1062935" cy="53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Difference Between Linux and Windows? - Business Resource Center">
            <a:extLst>
              <a:ext uri="{FF2B5EF4-FFF2-40B4-BE49-F238E27FC236}">
                <a16:creationId xmlns:a16="http://schemas.microsoft.com/office/drawing/2014/main" id="{9597BB4F-BECB-1AA3-CA31-B8283AADC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22" y="5523971"/>
            <a:ext cx="1514489" cy="113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Racine DFS – Nicolas Giraud">
            <a:extLst>
              <a:ext uri="{FF2B5EF4-FFF2-40B4-BE49-F238E27FC236}">
                <a16:creationId xmlns:a16="http://schemas.microsoft.com/office/drawing/2014/main" id="{9B20896B-03B5-02AF-7809-9ED9AF0E9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9712" y1="40183" x2="43512" y2="43151"/>
                        <a14:foregroundMark x1="40629" y1="19863" x2="44561" y2="20091"/>
                        <a14:foregroundMark x1="54915" y1="17580" x2="59633" y2="17808"/>
                        <a14:foregroundMark x1="30668" y1="65297" x2="30668" y2="65297"/>
                        <a14:foregroundMark x1="39843" y1="68721" x2="39843" y2="68721"/>
                        <a14:foregroundMark x1="42988" y1="67352" x2="42988" y2="67352"/>
                        <a14:foregroundMark x1="48755" y1="68037" x2="48755" y2="68037"/>
                        <a14:foregroundMark x1="60419" y1="67352" x2="60419" y2="67352"/>
                        <a14:foregroundMark x1="68283" y1="68265" x2="68283" y2="68265"/>
                        <a14:foregroundMark x1="57274" y1="84932" x2="57274" y2="84932"/>
                        <a14:foregroundMark x1="53080" y1="84932" x2="53080" y2="84932"/>
                        <a14:foregroundMark x1="46265" y1="87215" x2="46265" y2="87215"/>
                        <a14:foregroundMark x1="42595" y1="85616" x2="42595" y2="85616"/>
                        <a14:foregroundMark x1="39712" y1="85616" x2="39712" y2="85616"/>
                        <a14:foregroundMark x1="31586" y1="84247" x2="31586" y2="84247"/>
                        <a14:foregroundMark x1="39843" y1="63927" x2="39843" y2="63927"/>
                        <a14:foregroundMark x1="57143" y1="66895" x2="57143" y2="66895"/>
                        <a14:foregroundMark x1="63041" y1="68265" x2="63041" y2="68265"/>
                        <a14:foregroundMark x1="64744" y1="73744" x2="64744" y2="73744"/>
                        <a14:foregroundMark x1="56488" y1="84932" x2="56488" y2="84932"/>
                        <a14:foregroundMark x1="57405" y1="84932" x2="57405" y2="84932"/>
                        <a14:foregroundMark x1="52425" y1="83790" x2="52425" y2="83790"/>
                        <a14:backgroundMark x1="52556" y1="86301" x2="52556" y2="86301"/>
                        <a14:backgroundMark x1="38270" y1="85845" x2="38270" y2="85845"/>
                        <a14:backgroundMark x1="55439" y1="68493" x2="55439" y2="68493"/>
                        <a14:backgroundMark x1="55308" y1="68037" x2="56094" y2="69406"/>
                        <a14:backgroundMark x1="53080" y1="84932" x2="53080" y2="84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20" y="3906865"/>
            <a:ext cx="1268677" cy="72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hcp Images – Parcourir 216 le catalogue de photos, vecteurs et vidéos |  Adobe Stock">
            <a:extLst>
              <a:ext uri="{FF2B5EF4-FFF2-40B4-BE49-F238E27FC236}">
                <a16:creationId xmlns:a16="http://schemas.microsoft.com/office/drawing/2014/main" id="{EC164B22-7AD3-4DE4-DBBD-8AE5DC80F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026" y="4947699"/>
            <a:ext cx="610803" cy="61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Windows 10 Help Forums">
            <a:extLst>
              <a:ext uri="{FF2B5EF4-FFF2-40B4-BE49-F238E27FC236}">
                <a16:creationId xmlns:a16="http://schemas.microsoft.com/office/drawing/2014/main" id="{2F97FC3F-8010-2ED2-B0E9-275A11BC6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433" y="1897141"/>
            <a:ext cx="677252" cy="67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E31DF2-0419-4016-924C-21929AC1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FR" smtClean="0"/>
              <a:pPr rtl="0"/>
              <a:t>15</a:t>
            </a:fld>
            <a:endParaRPr lang="fr-FR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B77E74DF-3402-B683-8825-D30079DFD4F3}"/>
              </a:ext>
            </a:extLst>
          </p:cNvPr>
          <p:cNvSpPr/>
          <p:nvPr/>
        </p:nvSpPr>
        <p:spPr>
          <a:xfrm>
            <a:off x="59267" y="46566"/>
            <a:ext cx="169333" cy="16086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281095A0-C038-88E7-3A17-062A9A21CA2B}"/>
              </a:ext>
            </a:extLst>
          </p:cNvPr>
          <p:cNvSpPr/>
          <p:nvPr/>
        </p:nvSpPr>
        <p:spPr>
          <a:xfrm>
            <a:off x="2862255" y="3696891"/>
            <a:ext cx="2450470" cy="302622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Picture 2" descr="MySQL — Wikipédia">
            <a:extLst>
              <a:ext uri="{FF2B5EF4-FFF2-40B4-BE49-F238E27FC236}">
                <a16:creationId xmlns:a16="http://schemas.microsoft.com/office/drawing/2014/main" id="{8CB1ADFF-C254-B7A0-64E4-0961FEE4F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732" y="3814053"/>
            <a:ext cx="1680603" cy="86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AEE57A5-0E07-D948-0B4B-2A960B999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54" y="4635149"/>
            <a:ext cx="2095758" cy="102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32DC9D79-45A6-9778-2269-5257C3F93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733" y="5622023"/>
            <a:ext cx="1680602" cy="90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599BFDE-5945-2568-7AB7-EF5C02F2D8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49502" y="2115315"/>
            <a:ext cx="8805863" cy="110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77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42068EC8-6EAA-CA2D-6B83-DF7BD6B6BE24}"/>
              </a:ext>
            </a:extLst>
          </p:cNvPr>
          <p:cNvSpPr/>
          <p:nvPr/>
        </p:nvSpPr>
        <p:spPr>
          <a:xfrm>
            <a:off x="228600" y="2548808"/>
            <a:ext cx="11811000" cy="286815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F287FE-1EFA-4C15-BFDD-1EE3F2D37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815" y="136525"/>
            <a:ext cx="10771632" cy="1325563"/>
          </a:xfrm>
        </p:spPr>
        <p:txBody>
          <a:bodyPr rtlCol="0"/>
          <a:lstStyle/>
          <a:p>
            <a:pPr rtl="0"/>
            <a:r>
              <a:rPr lang="fr-FR" dirty="0"/>
              <a:t>Solutions logicielles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E31DF2-0419-4016-924C-21929AC1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FR" smtClean="0"/>
              <a:pPr rtl="0"/>
              <a:t>16</a:t>
            </a:fld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DCE2A4EB-C16E-24D4-D064-5065EE1D1C34}"/>
              </a:ext>
            </a:extLst>
          </p:cNvPr>
          <p:cNvGrpSpPr/>
          <p:nvPr/>
        </p:nvGrpSpPr>
        <p:grpSpPr>
          <a:xfrm>
            <a:off x="334193" y="5169772"/>
            <a:ext cx="3271680" cy="868174"/>
            <a:chOff x="-889843" y="3081438"/>
            <a:chExt cx="3271680" cy="86817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6E5B12-4A9A-CC9E-93AA-102EBBCD9C04}"/>
                </a:ext>
              </a:extLst>
            </p:cNvPr>
            <p:cNvSpPr/>
            <p:nvPr/>
          </p:nvSpPr>
          <p:spPr>
            <a:xfrm>
              <a:off x="2624" y="3081438"/>
              <a:ext cx="2379213" cy="48734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47B8548F-D7A6-A2E9-1792-72BAFB346AD4}"/>
                </a:ext>
              </a:extLst>
            </p:cNvPr>
            <p:cNvSpPr txBox="1"/>
            <p:nvPr/>
          </p:nvSpPr>
          <p:spPr>
            <a:xfrm>
              <a:off x="-889843" y="3462263"/>
              <a:ext cx="2379213" cy="4873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6667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 spc="20">
                  <a:latin typeface="+mj-lt"/>
                </a:defRPr>
              </a:pPr>
              <a:r>
                <a:rPr lang="fr-FR" sz="3200" kern="1200" noProof="0" dirty="0" err="1">
                  <a:solidFill>
                    <a:schemeClr val="bg1"/>
                  </a:solidFill>
                </a:rPr>
                <a:t>RustDesk</a:t>
              </a:r>
              <a:endParaRPr lang="fr-FR" sz="3200" kern="1200" noProof="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105FAEB5-C80C-5ABF-E8FC-4C56126E6EA8}"/>
              </a:ext>
            </a:extLst>
          </p:cNvPr>
          <p:cNvSpPr txBox="1"/>
          <p:nvPr/>
        </p:nvSpPr>
        <p:spPr>
          <a:xfrm>
            <a:off x="6760942" y="5550597"/>
            <a:ext cx="2379213" cy="4873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algn="ctr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 spc="20">
                <a:latin typeface="+mj-lt"/>
              </a:defRPr>
            </a:pPr>
            <a:r>
              <a:rPr lang="fr-FR" sz="3200" kern="1200" noProof="0" dirty="0">
                <a:solidFill>
                  <a:schemeClr val="bg1"/>
                </a:solidFill>
              </a:rPr>
              <a:t>GLPI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5A753F4-98C3-EDC3-23CB-268222C501E9}"/>
              </a:ext>
            </a:extLst>
          </p:cNvPr>
          <p:cNvSpPr txBox="1"/>
          <p:nvPr/>
        </p:nvSpPr>
        <p:spPr>
          <a:xfrm>
            <a:off x="9573861" y="5534232"/>
            <a:ext cx="2379213" cy="4873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algn="ctr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 spc="20">
                <a:latin typeface="+mj-lt"/>
              </a:defRPr>
            </a:pPr>
            <a:r>
              <a:rPr lang="fr-FR" sz="3200" kern="1200" noProof="0" dirty="0" err="1">
                <a:solidFill>
                  <a:schemeClr val="bg1"/>
                </a:solidFill>
              </a:rPr>
              <a:t>NextCloud</a:t>
            </a:r>
            <a:endParaRPr lang="fr-FR" sz="3200" kern="1200" noProof="0" dirty="0">
              <a:solidFill>
                <a:schemeClr val="bg1"/>
              </a:solidFill>
            </a:endParaRPr>
          </a:p>
        </p:txBody>
      </p:sp>
      <p:pic>
        <p:nvPicPr>
          <p:cNvPr id="5" name="Picture 4" descr="Nextcloud — Wikipédia">
            <a:extLst>
              <a:ext uri="{FF2B5EF4-FFF2-40B4-BE49-F238E27FC236}">
                <a16:creationId xmlns:a16="http://schemas.microsoft.com/office/drawing/2014/main" id="{579C3771-85B5-350A-B69B-A06CBE501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691" y="3928444"/>
            <a:ext cx="2033089" cy="144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Télécharger RustDesk Remote Desktop - Internet, Communication, Productivité  - Les Numériques">
            <a:extLst>
              <a:ext uri="{FF2B5EF4-FFF2-40B4-BE49-F238E27FC236}">
                <a16:creationId xmlns:a16="http://schemas.microsoft.com/office/drawing/2014/main" id="{A69F9841-4ABB-3BE5-2AE7-859B10DDF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59" y="4052935"/>
            <a:ext cx="1222480" cy="122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54EFF4-4A32-ED9F-9849-A5775DA5DE33}"/>
              </a:ext>
            </a:extLst>
          </p:cNvPr>
          <p:cNvSpPr/>
          <p:nvPr/>
        </p:nvSpPr>
        <p:spPr>
          <a:xfrm>
            <a:off x="6801761" y="3934948"/>
            <a:ext cx="2033089" cy="1297246"/>
          </a:xfrm>
          <a:prstGeom prst="rect">
            <a:avLst/>
          </a:prstGeom>
          <a:blipFill>
            <a:blip r:embed="rId5"/>
            <a:srcRect/>
            <a:stretch>
              <a:fillRect l="-6000" t="-39532" r="-6000" b="-50786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3081649"/>
              <a:satOff val="0"/>
              <a:lumOff val="9314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pic>
        <p:nvPicPr>
          <p:cNvPr id="3074" name="Picture 2" descr="OpenVPN Connect – OpenVPN App – Applications sur Google Play">
            <a:extLst>
              <a:ext uri="{FF2B5EF4-FFF2-40B4-BE49-F238E27FC236}">
                <a16:creationId xmlns:a16="http://schemas.microsoft.com/office/drawing/2014/main" id="{43587DDF-5ABC-E156-8977-E4F237794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974" y="3928444"/>
            <a:ext cx="1435215" cy="14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68C5DF06-9633-1BAE-6FCC-8D864409BB1C}"/>
              </a:ext>
            </a:extLst>
          </p:cNvPr>
          <p:cNvGrpSpPr/>
          <p:nvPr/>
        </p:nvGrpSpPr>
        <p:grpSpPr>
          <a:xfrm>
            <a:off x="3414326" y="5186137"/>
            <a:ext cx="3175541" cy="835443"/>
            <a:chOff x="-793704" y="3081438"/>
            <a:chExt cx="3175541" cy="8354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1E1C90-BA4B-59C3-8447-358AA3D7B44F}"/>
                </a:ext>
              </a:extLst>
            </p:cNvPr>
            <p:cNvSpPr/>
            <p:nvPr/>
          </p:nvSpPr>
          <p:spPr>
            <a:xfrm>
              <a:off x="2624" y="3081438"/>
              <a:ext cx="2379213" cy="48734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FEEB0A13-0AAE-9C2F-25BE-05B1350BE9F5}"/>
                </a:ext>
              </a:extLst>
            </p:cNvPr>
            <p:cNvSpPr txBox="1"/>
            <p:nvPr/>
          </p:nvSpPr>
          <p:spPr>
            <a:xfrm>
              <a:off x="-793704" y="3429532"/>
              <a:ext cx="2379213" cy="4873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6667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 spc="20">
                  <a:latin typeface="+mj-lt"/>
                </a:defRPr>
              </a:pPr>
              <a:r>
                <a:rPr lang="fr-FR" sz="3200" kern="1200" noProof="0" dirty="0" err="1">
                  <a:solidFill>
                    <a:schemeClr val="bg1"/>
                  </a:solidFill>
                </a:rPr>
                <a:t>OpenVPN</a:t>
              </a:r>
              <a:endParaRPr lang="fr-FR" sz="3200" kern="1200" noProof="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76" name="Picture 4" descr="Cisco Cloud Services Router 1000V Series - Cisco">
            <a:extLst>
              <a:ext uri="{FF2B5EF4-FFF2-40B4-BE49-F238E27FC236}">
                <a16:creationId xmlns:a16="http://schemas.microsoft.com/office/drawing/2014/main" id="{37602EAD-011A-2FFE-84E7-8083C1AD5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4" t="26898" r="22593" b="24720"/>
          <a:stretch/>
        </p:blipFill>
        <p:spPr bwMode="auto">
          <a:xfrm>
            <a:off x="2309053" y="2752839"/>
            <a:ext cx="1453691" cy="84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eeam : Sauvegarde restauration d'infrastructure virtuelle - GPLExpert">
            <a:extLst>
              <a:ext uri="{FF2B5EF4-FFF2-40B4-BE49-F238E27FC236}">
                <a16:creationId xmlns:a16="http://schemas.microsoft.com/office/drawing/2014/main" id="{84683984-6501-C300-7FED-2903F5FC4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181" y="2555417"/>
            <a:ext cx="3265819" cy="11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793F3391-68A3-49C5-95D2-F85C7A83C323}"/>
              </a:ext>
            </a:extLst>
          </p:cNvPr>
          <p:cNvSpPr txBox="1"/>
          <p:nvPr/>
        </p:nvSpPr>
        <p:spPr>
          <a:xfrm>
            <a:off x="8233477" y="1927821"/>
            <a:ext cx="2379213" cy="4873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algn="ctr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 spc="20">
                <a:latin typeface="+mj-lt"/>
              </a:defRPr>
            </a:pPr>
            <a:r>
              <a:rPr lang="fr-FR" sz="3200" kern="1200" noProof="0" dirty="0">
                <a:solidFill>
                  <a:schemeClr val="bg1"/>
                </a:solidFill>
              </a:rPr>
              <a:t>Veeam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265DF11-9152-2804-EB28-A84D3E823FF5}"/>
              </a:ext>
            </a:extLst>
          </p:cNvPr>
          <p:cNvSpPr txBox="1"/>
          <p:nvPr/>
        </p:nvSpPr>
        <p:spPr>
          <a:xfrm>
            <a:off x="1998448" y="1597017"/>
            <a:ext cx="2379213" cy="4873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algn="ctr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 spc="20">
                <a:latin typeface="+mj-lt"/>
              </a:defRPr>
            </a:pPr>
            <a:r>
              <a:rPr lang="fr-FR" sz="3200" dirty="0">
                <a:solidFill>
                  <a:schemeClr val="bg1"/>
                </a:solidFill>
              </a:rPr>
              <a:t>Cisco </a:t>
            </a:r>
            <a:r>
              <a:rPr lang="fr-FR" sz="3200" dirty="0" err="1">
                <a:solidFill>
                  <a:schemeClr val="bg1"/>
                </a:solidFill>
              </a:rPr>
              <a:t>csr</a:t>
            </a:r>
            <a:r>
              <a:rPr lang="fr-FR" sz="3200" dirty="0">
                <a:solidFill>
                  <a:schemeClr val="bg1"/>
                </a:solidFill>
              </a:rPr>
              <a:t> 1000v</a:t>
            </a:r>
            <a:endParaRPr lang="fr-FR" sz="3200" kern="1200" noProof="0" dirty="0">
              <a:solidFill>
                <a:schemeClr val="bg1"/>
              </a:solidFill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88055F1D-5C50-F87C-DEBE-EA1A8C9C1A8B}"/>
              </a:ext>
            </a:extLst>
          </p:cNvPr>
          <p:cNvSpPr/>
          <p:nvPr/>
        </p:nvSpPr>
        <p:spPr>
          <a:xfrm>
            <a:off x="59267" y="46566"/>
            <a:ext cx="169333" cy="16086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97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DB10F2BF-295E-3B2A-5C1C-929AD2EE9829}"/>
              </a:ext>
            </a:extLst>
          </p:cNvPr>
          <p:cNvSpPr/>
          <p:nvPr/>
        </p:nvSpPr>
        <p:spPr>
          <a:xfrm>
            <a:off x="228600" y="207433"/>
            <a:ext cx="2450470" cy="6514043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E31DF2-0419-4016-924C-21929AC1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FR" smtClean="0"/>
              <a:pPr rtl="0"/>
              <a:t>17</a:t>
            </a:fld>
            <a:endParaRPr lang="fr-FR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C9209E09-1A2B-7A78-A78D-C16665D47ABE}"/>
              </a:ext>
            </a:extLst>
          </p:cNvPr>
          <p:cNvSpPr/>
          <p:nvPr/>
        </p:nvSpPr>
        <p:spPr>
          <a:xfrm>
            <a:off x="59267" y="46566"/>
            <a:ext cx="169333" cy="160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6E5B12-4A9A-CC9E-93AA-102EBBCD9C04}"/>
              </a:ext>
            </a:extLst>
          </p:cNvPr>
          <p:cNvSpPr/>
          <p:nvPr/>
        </p:nvSpPr>
        <p:spPr>
          <a:xfrm>
            <a:off x="1226660" y="5169772"/>
            <a:ext cx="2379213" cy="48734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Picture 4" descr="Nextcloud — Wikipédia">
            <a:extLst>
              <a:ext uri="{FF2B5EF4-FFF2-40B4-BE49-F238E27FC236}">
                <a16:creationId xmlns:a16="http://schemas.microsoft.com/office/drawing/2014/main" id="{579C3771-85B5-350A-B69B-A06CBE501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21" y="5468486"/>
            <a:ext cx="859440" cy="60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Télécharger RustDesk Remote Desktop - Internet, Communication, Productivité  - Les Numériques">
            <a:extLst>
              <a:ext uri="{FF2B5EF4-FFF2-40B4-BE49-F238E27FC236}">
                <a16:creationId xmlns:a16="http://schemas.microsoft.com/office/drawing/2014/main" id="{A69F9841-4ABB-3BE5-2AE7-859B10DDF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660" y="1328169"/>
            <a:ext cx="542949" cy="54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54EFF4-4A32-ED9F-9849-A5775DA5DE33}"/>
              </a:ext>
            </a:extLst>
          </p:cNvPr>
          <p:cNvSpPr/>
          <p:nvPr/>
        </p:nvSpPr>
        <p:spPr>
          <a:xfrm>
            <a:off x="1142268" y="3523074"/>
            <a:ext cx="642144" cy="467735"/>
          </a:xfrm>
          <a:prstGeom prst="rect">
            <a:avLst/>
          </a:prstGeom>
          <a:blipFill>
            <a:blip r:embed="rId5"/>
            <a:srcRect/>
            <a:stretch>
              <a:fillRect l="-6000" t="-39532" r="-6000" b="-50786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3081649"/>
              <a:satOff val="0"/>
              <a:lumOff val="9314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pic>
        <p:nvPicPr>
          <p:cNvPr id="3074" name="Picture 2" descr="OpenVPN Connect – OpenVPN App – Applications sur Google Play">
            <a:extLst>
              <a:ext uri="{FF2B5EF4-FFF2-40B4-BE49-F238E27FC236}">
                <a16:creationId xmlns:a16="http://schemas.microsoft.com/office/drawing/2014/main" id="{43587DDF-5ABC-E156-8977-E4F237794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660" y="2491205"/>
            <a:ext cx="542949" cy="54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isco Cloud Services Router 1000V Series - Cisco">
            <a:extLst>
              <a:ext uri="{FF2B5EF4-FFF2-40B4-BE49-F238E27FC236}">
                <a16:creationId xmlns:a16="http://schemas.microsoft.com/office/drawing/2014/main" id="{DC311C66-F5DB-C687-8E10-5EA6558ECB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4" t="26898" r="22593" b="24720"/>
          <a:stretch/>
        </p:blipFill>
        <p:spPr bwMode="auto">
          <a:xfrm>
            <a:off x="842595" y="336904"/>
            <a:ext cx="1222480" cy="70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B671EE2-5908-494C-EFEA-27123A84A694}"/>
              </a:ext>
            </a:extLst>
          </p:cNvPr>
          <p:cNvSpPr txBox="1"/>
          <p:nvPr/>
        </p:nvSpPr>
        <p:spPr>
          <a:xfrm>
            <a:off x="2848403" y="91342"/>
            <a:ext cx="4928436" cy="5649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 spc="20">
                <a:latin typeface="+mj-lt"/>
              </a:defRPr>
            </a:pPr>
            <a:r>
              <a:rPr lang="fr-FR" sz="3600" dirty="0">
                <a:solidFill>
                  <a:schemeClr val="bg1"/>
                </a:solidFill>
              </a:rPr>
              <a:t>Routeur virtuel</a:t>
            </a:r>
            <a:endParaRPr lang="fr-FR" sz="3600" kern="1200" noProof="0" dirty="0">
              <a:solidFill>
                <a:schemeClr val="bg1"/>
              </a:solidFill>
            </a:endParaRP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96AB8483-87E1-FBF0-5758-8D98B7E124BC}"/>
              </a:ext>
            </a:extLst>
          </p:cNvPr>
          <p:cNvSpPr txBox="1">
            <a:spLocks/>
          </p:cNvSpPr>
          <p:nvPr/>
        </p:nvSpPr>
        <p:spPr>
          <a:xfrm>
            <a:off x="2848402" y="987313"/>
            <a:ext cx="3871993" cy="18091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Création des VLANs</a:t>
            </a:r>
          </a:p>
          <a:p>
            <a:r>
              <a:rPr lang="fr-FR" dirty="0"/>
              <a:t>Routage inter-VLAN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10" name="Picture 6" descr="Veeam : Sauvegarde restauration d'infrastructure virtuelle - GPLExpert">
            <a:extLst>
              <a:ext uri="{FF2B5EF4-FFF2-40B4-BE49-F238E27FC236}">
                <a16:creationId xmlns:a16="http://schemas.microsoft.com/office/drawing/2014/main" id="{B71EE64A-FD49-3795-013C-D4A3514E4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91" y="4588599"/>
            <a:ext cx="1113497" cy="38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78C8C52-D9CA-B115-13B0-0CC81F0C99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65809" y="2016593"/>
            <a:ext cx="6629080" cy="423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24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DB10F2BF-295E-3B2A-5C1C-929AD2EE9829}"/>
              </a:ext>
            </a:extLst>
          </p:cNvPr>
          <p:cNvSpPr/>
          <p:nvPr/>
        </p:nvSpPr>
        <p:spPr>
          <a:xfrm>
            <a:off x="228600" y="207433"/>
            <a:ext cx="2450470" cy="6514043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E31DF2-0419-4016-924C-21929AC1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FR" smtClean="0"/>
              <a:pPr rtl="0"/>
              <a:t>18</a:t>
            </a:fld>
            <a:endParaRPr lang="fr-FR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C9209E09-1A2B-7A78-A78D-C16665D47ABE}"/>
              </a:ext>
            </a:extLst>
          </p:cNvPr>
          <p:cNvSpPr/>
          <p:nvPr/>
        </p:nvSpPr>
        <p:spPr>
          <a:xfrm>
            <a:off x="59267" y="46566"/>
            <a:ext cx="169333" cy="160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6E5B12-4A9A-CC9E-93AA-102EBBCD9C04}"/>
              </a:ext>
            </a:extLst>
          </p:cNvPr>
          <p:cNvSpPr/>
          <p:nvPr/>
        </p:nvSpPr>
        <p:spPr>
          <a:xfrm>
            <a:off x="1226660" y="5169772"/>
            <a:ext cx="2379213" cy="48734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Picture 4" descr="Nextcloud — Wikipédia">
            <a:extLst>
              <a:ext uri="{FF2B5EF4-FFF2-40B4-BE49-F238E27FC236}">
                <a16:creationId xmlns:a16="http://schemas.microsoft.com/office/drawing/2014/main" id="{579C3771-85B5-350A-B69B-A06CBE501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21" y="5468486"/>
            <a:ext cx="859440" cy="60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54EFF4-4A32-ED9F-9849-A5775DA5DE33}"/>
              </a:ext>
            </a:extLst>
          </p:cNvPr>
          <p:cNvSpPr/>
          <p:nvPr/>
        </p:nvSpPr>
        <p:spPr>
          <a:xfrm>
            <a:off x="1142268" y="3523074"/>
            <a:ext cx="642144" cy="467735"/>
          </a:xfrm>
          <a:prstGeom prst="rect">
            <a:avLst/>
          </a:prstGeom>
          <a:blipFill>
            <a:blip r:embed="rId4"/>
            <a:srcRect/>
            <a:stretch>
              <a:fillRect l="-6000" t="-39532" r="-6000" b="-50786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3081649"/>
              <a:satOff val="0"/>
              <a:lumOff val="9314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pic>
        <p:nvPicPr>
          <p:cNvPr id="3074" name="Picture 2" descr="OpenVPN Connect – OpenVPN App – Applications sur Google Play">
            <a:extLst>
              <a:ext uri="{FF2B5EF4-FFF2-40B4-BE49-F238E27FC236}">
                <a16:creationId xmlns:a16="http://schemas.microsoft.com/office/drawing/2014/main" id="{43587DDF-5ABC-E156-8977-E4F237794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660" y="2491205"/>
            <a:ext cx="542949" cy="54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isco Cloud Services Router 1000V Series - Cisco">
            <a:extLst>
              <a:ext uri="{FF2B5EF4-FFF2-40B4-BE49-F238E27FC236}">
                <a16:creationId xmlns:a16="http://schemas.microsoft.com/office/drawing/2014/main" id="{37602EAD-011A-2FFE-84E7-8083C1AD5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4" t="26898" r="22593" b="24720"/>
          <a:stretch/>
        </p:blipFill>
        <p:spPr bwMode="auto">
          <a:xfrm>
            <a:off x="1142268" y="466801"/>
            <a:ext cx="642144" cy="37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22616C8C-7AB4-3A4C-85C7-B7D728C88DC1}"/>
              </a:ext>
            </a:extLst>
          </p:cNvPr>
          <p:cNvSpPr txBox="1"/>
          <p:nvPr/>
        </p:nvSpPr>
        <p:spPr>
          <a:xfrm>
            <a:off x="2848403" y="91342"/>
            <a:ext cx="4928436" cy="5649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 spc="20">
                <a:latin typeface="+mj-lt"/>
              </a:defRPr>
            </a:pPr>
            <a:r>
              <a:rPr lang="fr-FR" sz="3600" dirty="0" err="1">
                <a:solidFill>
                  <a:schemeClr val="bg1"/>
                </a:solidFill>
              </a:rPr>
              <a:t>RustDesk</a:t>
            </a:r>
            <a:endParaRPr lang="fr-FR" sz="3600" kern="1200" noProof="0" dirty="0">
              <a:solidFill>
                <a:schemeClr val="bg1"/>
              </a:solidFill>
            </a:endParaRPr>
          </a:p>
        </p:txBody>
      </p:sp>
      <p:pic>
        <p:nvPicPr>
          <p:cNvPr id="2" name="Picture 8" descr="Télécharger RustDesk Remote Desktop - Internet, Communication, Productivité  - Les Numériques">
            <a:extLst>
              <a:ext uri="{FF2B5EF4-FFF2-40B4-BE49-F238E27FC236}">
                <a16:creationId xmlns:a16="http://schemas.microsoft.com/office/drawing/2014/main" id="{51339057-67FB-7218-9C75-F716603DB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31" y="1097993"/>
            <a:ext cx="1222045" cy="122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46192119-EAE2-BF22-729B-206D26C73861}"/>
              </a:ext>
            </a:extLst>
          </p:cNvPr>
          <p:cNvSpPr txBox="1">
            <a:spLocks/>
          </p:cNvSpPr>
          <p:nvPr/>
        </p:nvSpPr>
        <p:spPr>
          <a:xfrm>
            <a:off x="2848402" y="987314"/>
            <a:ext cx="4660762" cy="11278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Prise en main à distance</a:t>
            </a:r>
          </a:p>
          <a:p>
            <a:r>
              <a:rPr lang="fr-FR" dirty="0"/>
              <a:t>Respecte la RPGD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9" name="Picture 6" descr="Veeam : Sauvegarde restauration d'infrastructure virtuelle - GPLExpert">
            <a:extLst>
              <a:ext uri="{FF2B5EF4-FFF2-40B4-BE49-F238E27FC236}">
                <a16:creationId xmlns:a16="http://schemas.microsoft.com/office/drawing/2014/main" id="{086DCD86-21B2-F122-88CD-95F660BE2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91" y="4588599"/>
            <a:ext cx="1113497" cy="38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13670DF-95FB-8034-4E1B-F627B1D3D5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2472" y="2042498"/>
            <a:ext cx="5153000" cy="166225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E6E68D6-AFC4-14C3-A42A-E5E2C682CA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"/>
          <a:stretch/>
        </p:blipFill>
        <p:spPr bwMode="auto">
          <a:xfrm>
            <a:off x="8523931" y="2042498"/>
            <a:ext cx="2892214" cy="384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7468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DB10F2BF-295E-3B2A-5C1C-929AD2EE9829}"/>
              </a:ext>
            </a:extLst>
          </p:cNvPr>
          <p:cNvSpPr/>
          <p:nvPr/>
        </p:nvSpPr>
        <p:spPr>
          <a:xfrm>
            <a:off x="228600" y="207433"/>
            <a:ext cx="2450470" cy="6514043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E31DF2-0419-4016-924C-21929AC1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FR" smtClean="0"/>
              <a:pPr rtl="0"/>
              <a:t>19</a:t>
            </a:fld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6E5B12-4A9A-CC9E-93AA-102EBBCD9C04}"/>
              </a:ext>
            </a:extLst>
          </p:cNvPr>
          <p:cNvSpPr/>
          <p:nvPr/>
        </p:nvSpPr>
        <p:spPr>
          <a:xfrm>
            <a:off x="1226660" y="5169772"/>
            <a:ext cx="2379213" cy="48734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Picture 4" descr="Nextcloud — Wikipédia">
            <a:extLst>
              <a:ext uri="{FF2B5EF4-FFF2-40B4-BE49-F238E27FC236}">
                <a16:creationId xmlns:a16="http://schemas.microsoft.com/office/drawing/2014/main" id="{579C3771-85B5-350A-B69B-A06CBE501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21" y="5468486"/>
            <a:ext cx="859440" cy="60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Télécharger RustDesk Remote Desktop - Internet, Communication, Productivité  - Les Numériques">
            <a:extLst>
              <a:ext uri="{FF2B5EF4-FFF2-40B4-BE49-F238E27FC236}">
                <a16:creationId xmlns:a16="http://schemas.microsoft.com/office/drawing/2014/main" id="{A69F9841-4ABB-3BE5-2AE7-859B10DDF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660" y="1328169"/>
            <a:ext cx="542949" cy="54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54EFF4-4A32-ED9F-9849-A5775DA5DE33}"/>
              </a:ext>
            </a:extLst>
          </p:cNvPr>
          <p:cNvSpPr/>
          <p:nvPr/>
        </p:nvSpPr>
        <p:spPr>
          <a:xfrm>
            <a:off x="1142268" y="3523074"/>
            <a:ext cx="642144" cy="467735"/>
          </a:xfrm>
          <a:prstGeom prst="rect">
            <a:avLst/>
          </a:prstGeom>
          <a:blipFill>
            <a:blip r:embed="rId5"/>
            <a:srcRect/>
            <a:stretch>
              <a:fillRect l="-6000" t="-39532" r="-6000" b="-50786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3081649"/>
              <a:satOff val="0"/>
              <a:lumOff val="9314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pic>
        <p:nvPicPr>
          <p:cNvPr id="3076" name="Picture 4" descr="Cisco Cloud Services Router 1000V Series - Cisco">
            <a:extLst>
              <a:ext uri="{FF2B5EF4-FFF2-40B4-BE49-F238E27FC236}">
                <a16:creationId xmlns:a16="http://schemas.microsoft.com/office/drawing/2014/main" id="{37602EAD-011A-2FFE-84E7-8083C1AD5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4" t="26898" r="22593" b="24720"/>
          <a:stretch/>
        </p:blipFill>
        <p:spPr bwMode="auto">
          <a:xfrm>
            <a:off x="1142268" y="466801"/>
            <a:ext cx="642144" cy="37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OpenVPN Connect – OpenVPN App – Applications sur Google Play">
            <a:extLst>
              <a:ext uri="{FF2B5EF4-FFF2-40B4-BE49-F238E27FC236}">
                <a16:creationId xmlns:a16="http://schemas.microsoft.com/office/drawing/2014/main" id="{B236A622-4116-BC4C-DE2E-EC01D7BB3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58" y="1969774"/>
            <a:ext cx="1492352" cy="149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3C91156-B95E-3F61-F27D-3D5F24387CB6}"/>
              </a:ext>
            </a:extLst>
          </p:cNvPr>
          <p:cNvSpPr txBox="1"/>
          <p:nvPr/>
        </p:nvSpPr>
        <p:spPr>
          <a:xfrm>
            <a:off x="2848403" y="91342"/>
            <a:ext cx="4928436" cy="5649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 spc="20">
                <a:latin typeface="+mj-lt"/>
              </a:defRPr>
            </a:pPr>
            <a:r>
              <a:rPr lang="fr-FR" sz="3600" dirty="0" err="1">
                <a:solidFill>
                  <a:schemeClr val="bg1"/>
                </a:solidFill>
              </a:rPr>
              <a:t>OpenVPN</a:t>
            </a:r>
            <a:endParaRPr lang="fr-FR" sz="3600" kern="1200" noProof="0" dirty="0">
              <a:solidFill>
                <a:schemeClr val="bg1"/>
              </a:solidFill>
            </a:endParaRPr>
          </a:p>
        </p:txBody>
      </p:sp>
      <p:pic>
        <p:nvPicPr>
          <p:cNvPr id="2050" name="Picture 2" descr="Disable 'Save password' checkbox in Windows OpenVPN client? : r/OpenVPN">
            <a:extLst>
              <a:ext uri="{FF2B5EF4-FFF2-40B4-BE49-F238E27FC236}">
                <a16:creationId xmlns:a16="http://schemas.microsoft.com/office/drawing/2014/main" id="{F30E1E34-CA8E-3C18-A146-04B976DCF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981" y="1942440"/>
            <a:ext cx="4249008" cy="277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FF4103C-233E-B196-6AC0-D1234B8891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6823" y="1967655"/>
            <a:ext cx="2857500" cy="2781300"/>
          </a:xfrm>
          <a:prstGeom prst="rect">
            <a:avLst/>
          </a:prstGeom>
        </p:spPr>
      </p:pic>
      <p:sp>
        <p:nvSpPr>
          <p:cNvPr id="18" name="Sous-titre 2">
            <a:extLst>
              <a:ext uri="{FF2B5EF4-FFF2-40B4-BE49-F238E27FC236}">
                <a16:creationId xmlns:a16="http://schemas.microsoft.com/office/drawing/2014/main" id="{A2CE9D46-FA6B-26FA-CFAC-15B52F38D551}"/>
              </a:ext>
            </a:extLst>
          </p:cNvPr>
          <p:cNvSpPr txBox="1">
            <a:spLocks/>
          </p:cNvSpPr>
          <p:nvPr/>
        </p:nvSpPr>
        <p:spPr>
          <a:xfrm>
            <a:off x="2848402" y="987313"/>
            <a:ext cx="3871993" cy="18091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Télétravail</a:t>
            </a:r>
          </a:p>
          <a:p>
            <a:r>
              <a:rPr lang="fr-FR" dirty="0"/>
              <a:t>Parkings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19" name="Picture 6" descr="Veeam : Sauvegarde restauration d'infrastructure virtuelle - GPLExpert">
            <a:extLst>
              <a:ext uri="{FF2B5EF4-FFF2-40B4-BE49-F238E27FC236}">
                <a16:creationId xmlns:a16="http://schemas.microsoft.com/office/drawing/2014/main" id="{63AFBAD5-D2A8-8757-5DB1-550F80C46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91" y="4588599"/>
            <a:ext cx="1113497" cy="38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A1AA323B-67D5-72B6-704D-175168DA47CE}"/>
              </a:ext>
            </a:extLst>
          </p:cNvPr>
          <p:cNvSpPr/>
          <p:nvPr/>
        </p:nvSpPr>
        <p:spPr>
          <a:xfrm>
            <a:off x="59267" y="46566"/>
            <a:ext cx="169333" cy="16086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341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3664" y="157861"/>
            <a:ext cx="5833872" cy="2276856"/>
          </a:xfrm>
        </p:spPr>
        <p:txBody>
          <a:bodyPr rtlCol="0"/>
          <a:lstStyle/>
          <a:p>
            <a:pPr algn="ctr" rtl="0"/>
            <a:r>
              <a:rPr lang="fr-FR" b="1" cap="all" spc="400" dirty="0">
                <a:solidFill>
                  <a:schemeClr val="bg1"/>
                </a:solidFill>
                <a:latin typeface="+mn-lt"/>
              </a:rPr>
              <a:t>Ordre du jour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5DE74E9-AA78-46C1-845A-0B72FA8AF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1439" y="2715491"/>
            <a:ext cx="4318321" cy="3941341"/>
          </a:xfrm>
        </p:spPr>
        <p:txBody>
          <a:bodyPr rtlCol="0">
            <a:noAutofit/>
          </a:bodyPr>
          <a:lstStyle/>
          <a:p>
            <a:pPr algn="l" rtl="0">
              <a:lnSpc>
                <a:spcPct val="100000"/>
              </a:lnSpc>
            </a:pPr>
            <a:r>
              <a:rPr lang="fr-FR" sz="2400" dirty="0"/>
              <a:t>1- Présentation du sujet</a:t>
            </a:r>
          </a:p>
          <a:p>
            <a:pPr algn="l" rtl="0">
              <a:lnSpc>
                <a:spcPct val="100000"/>
              </a:lnSpc>
            </a:pPr>
            <a:r>
              <a:rPr lang="fr-FR" sz="2400" dirty="0">
                <a:solidFill>
                  <a:schemeClr val="bg1"/>
                </a:solidFill>
              </a:rPr>
              <a:t>2 - Nos solutions</a:t>
            </a:r>
          </a:p>
          <a:p>
            <a:pPr algn="l" rtl="0">
              <a:lnSpc>
                <a:spcPct val="100000"/>
              </a:lnSpc>
            </a:pPr>
            <a:r>
              <a:rPr lang="fr-FR" sz="2400" dirty="0"/>
              <a:t>3 - Documentation</a:t>
            </a:r>
          </a:p>
          <a:p>
            <a:pPr algn="l" rtl="0">
              <a:lnSpc>
                <a:spcPct val="100000"/>
              </a:lnSpc>
            </a:pPr>
            <a:r>
              <a:rPr lang="fr-FR" sz="2400" dirty="0">
                <a:solidFill>
                  <a:schemeClr val="bg1"/>
                </a:solidFill>
              </a:rPr>
              <a:t>4 - Schéma </a:t>
            </a:r>
            <a:r>
              <a:rPr lang="fr-FR" sz="2400" dirty="0" err="1">
                <a:solidFill>
                  <a:schemeClr val="bg1"/>
                </a:solidFill>
              </a:rPr>
              <a:t>Packet</a:t>
            </a:r>
            <a:r>
              <a:rPr lang="fr-FR" sz="2400" dirty="0">
                <a:solidFill>
                  <a:schemeClr val="bg1"/>
                </a:solidFill>
              </a:rPr>
              <a:t> Tracer</a:t>
            </a:r>
            <a:endParaRPr lang="fr-FR" sz="2400" dirty="0"/>
          </a:p>
          <a:p>
            <a:pPr algn="l" rtl="0">
              <a:lnSpc>
                <a:spcPct val="100000"/>
              </a:lnSpc>
            </a:pPr>
            <a:r>
              <a:rPr lang="fr-FR" sz="2400" dirty="0">
                <a:solidFill>
                  <a:schemeClr val="bg1"/>
                </a:solidFill>
              </a:rPr>
              <a:t>5 - Diagramme de Gantt</a:t>
            </a:r>
            <a:endParaRPr lang="fr-FR" sz="2400" dirty="0"/>
          </a:p>
          <a:p>
            <a:pPr algn="l" rtl="0">
              <a:lnSpc>
                <a:spcPct val="100000"/>
              </a:lnSpc>
            </a:pPr>
            <a:r>
              <a:rPr lang="fr-FR" sz="2400" dirty="0">
                <a:solidFill>
                  <a:schemeClr val="bg1"/>
                </a:solidFill>
              </a:rPr>
              <a:t>6 -</a:t>
            </a:r>
            <a:r>
              <a:rPr lang="fr-FR" sz="2400" dirty="0"/>
              <a:t> </a:t>
            </a:r>
            <a:r>
              <a:rPr lang="fr-FR" sz="2400" dirty="0">
                <a:solidFill>
                  <a:schemeClr val="bg1"/>
                </a:solidFill>
              </a:rPr>
              <a:t>Nos portfolios</a:t>
            </a:r>
            <a:endParaRPr lang="fr-FR" sz="2400" dirty="0"/>
          </a:p>
          <a:p>
            <a:pPr algn="l" rtl="0">
              <a:lnSpc>
                <a:spcPct val="100000"/>
              </a:lnSpc>
            </a:pPr>
            <a:r>
              <a:rPr lang="fr-FR" sz="2400" dirty="0">
                <a:solidFill>
                  <a:schemeClr val="bg1"/>
                </a:solidFill>
              </a:rPr>
              <a:t>7 - Démonstration</a:t>
            </a:r>
          </a:p>
          <a:p>
            <a:pPr algn="l" rtl="0"/>
            <a:endParaRPr lang="fr-FR" sz="2400" dirty="0">
              <a:solidFill>
                <a:schemeClr val="bg1"/>
              </a:solidFill>
            </a:endParaRPr>
          </a:p>
          <a:p>
            <a:pPr algn="r" rtl="0"/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DCF8D89-56D9-4E2B-9838-07DFB6E9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536FC3A8-9617-7318-51A3-7E6A5B4EF281}"/>
              </a:ext>
            </a:extLst>
          </p:cNvPr>
          <p:cNvSpPr/>
          <p:nvPr/>
        </p:nvSpPr>
        <p:spPr>
          <a:xfrm>
            <a:off x="1165958" y="2370667"/>
            <a:ext cx="3460955" cy="3376439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34D7388D-ED70-7878-4FD0-0BF2DEE4D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610" y="3158773"/>
            <a:ext cx="2533650" cy="1800225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A71CCA17-284F-3182-73E1-82815CEFD6F2}"/>
              </a:ext>
            </a:extLst>
          </p:cNvPr>
          <p:cNvSpPr/>
          <p:nvPr/>
        </p:nvSpPr>
        <p:spPr>
          <a:xfrm>
            <a:off x="59267" y="46566"/>
            <a:ext cx="169333" cy="160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598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DB10F2BF-295E-3B2A-5C1C-929AD2EE9829}"/>
              </a:ext>
            </a:extLst>
          </p:cNvPr>
          <p:cNvSpPr/>
          <p:nvPr/>
        </p:nvSpPr>
        <p:spPr>
          <a:xfrm>
            <a:off x="228600" y="207433"/>
            <a:ext cx="2450470" cy="6514043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E31DF2-0419-4016-924C-21929AC1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FR" smtClean="0"/>
              <a:pPr rtl="0"/>
              <a:t>20</a:t>
            </a:fld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6E5B12-4A9A-CC9E-93AA-102EBBCD9C04}"/>
              </a:ext>
            </a:extLst>
          </p:cNvPr>
          <p:cNvSpPr/>
          <p:nvPr/>
        </p:nvSpPr>
        <p:spPr>
          <a:xfrm>
            <a:off x="1226660" y="5169772"/>
            <a:ext cx="2379213" cy="48734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Picture 4" descr="Nextcloud — Wikipédia">
            <a:extLst>
              <a:ext uri="{FF2B5EF4-FFF2-40B4-BE49-F238E27FC236}">
                <a16:creationId xmlns:a16="http://schemas.microsoft.com/office/drawing/2014/main" id="{579C3771-85B5-350A-B69B-A06CBE501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21" y="5468486"/>
            <a:ext cx="859440" cy="60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Télécharger RustDesk Remote Desktop - Internet, Communication, Productivité  - Les Numériques">
            <a:extLst>
              <a:ext uri="{FF2B5EF4-FFF2-40B4-BE49-F238E27FC236}">
                <a16:creationId xmlns:a16="http://schemas.microsoft.com/office/drawing/2014/main" id="{A69F9841-4ABB-3BE5-2AE7-859B10DDF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660" y="1328169"/>
            <a:ext cx="542949" cy="54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OpenVPN Connect – OpenVPN App – Applications sur Google Play">
            <a:extLst>
              <a:ext uri="{FF2B5EF4-FFF2-40B4-BE49-F238E27FC236}">
                <a16:creationId xmlns:a16="http://schemas.microsoft.com/office/drawing/2014/main" id="{43587DDF-5ABC-E156-8977-E4F237794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660" y="2491205"/>
            <a:ext cx="542949" cy="54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isco Cloud Services Router 1000V Series - Cisco">
            <a:extLst>
              <a:ext uri="{FF2B5EF4-FFF2-40B4-BE49-F238E27FC236}">
                <a16:creationId xmlns:a16="http://schemas.microsoft.com/office/drawing/2014/main" id="{37602EAD-011A-2FFE-84E7-8083C1AD5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4" t="26898" r="22593" b="24720"/>
          <a:stretch/>
        </p:blipFill>
        <p:spPr bwMode="auto">
          <a:xfrm>
            <a:off x="1142268" y="466801"/>
            <a:ext cx="642144" cy="37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2E2408D-D9E2-C85F-5B0B-879D00497601}"/>
              </a:ext>
            </a:extLst>
          </p:cNvPr>
          <p:cNvSpPr/>
          <p:nvPr/>
        </p:nvSpPr>
        <p:spPr>
          <a:xfrm>
            <a:off x="757695" y="3473950"/>
            <a:ext cx="1392279" cy="923200"/>
          </a:xfrm>
          <a:prstGeom prst="rect">
            <a:avLst/>
          </a:prstGeom>
          <a:blipFill>
            <a:blip r:embed="rId7"/>
            <a:srcRect/>
            <a:stretch>
              <a:fillRect l="-6000" t="-39532" r="-6000" b="-50786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3081649"/>
              <a:satOff val="0"/>
              <a:lumOff val="9314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5CD385B-6E3E-9D5A-7596-87735B0D30EF}"/>
              </a:ext>
            </a:extLst>
          </p:cNvPr>
          <p:cNvSpPr txBox="1"/>
          <p:nvPr/>
        </p:nvSpPr>
        <p:spPr>
          <a:xfrm>
            <a:off x="2848403" y="91342"/>
            <a:ext cx="4928436" cy="5649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 spc="20">
                <a:latin typeface="+mj-lt"/>
              </a:defRPr>
            </a:pPr>
            <a:r>
              <a:rPr lang="fr-FR" sz="3600" dirty="0">
                <a:solidFill>
                  <a:schemeClr val="bg1"/>
                </a:solidFill>
              </a:rPr>
              <a:t>GLPI</a:t>
            </a:r>
            <a:endParaRPr lang="fr-FR" sz="3600" kern="1200" noProof="0" dirty="0">
              <a:solidFill>
                <a:schemeClr val="bg1"/>
              </a:solidFill>
            </a:endParaRP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AA7C86C1-2DB3-277E-766B-CAFF83360527}"/>
              </a:ext>
            </a:extLst>
          </p:cNvPr>
          <p:cNvSpPr txBox="1">
            <a:spLocks/>
          </p:cNvSpPr>
          <p:nvPr/>
        </p:nvSpPr>
        <p:spPr>
          <a:xfrm>
            <a:off x="2848402" y="987313"/>
            <a:ext cx="3871993" cy="18091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Ticketing</a:t>
            </a:r>
            <a:endParaRPr lang="fr-FR" dirty="0"/>
          </a:p>
          <a:p>
            <a:r>
              <a:rPr lang="fr-FR" dirty="0"/>
              <a:t>Inventaire</a:t>
            </a:r>
          </a:p>
          <a:p>
            <a:endParaRPr lang="fr-FR" dirty="0"/>
          </a:p>
          <a:p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10" name="Picture 6" descr="Veeam : Sauvegarde restauration d'infrastructure virtuelle - GPLExpert">
            <a:extLst>
              <a:ext uri="{FF2B5EF4-FFF2-40B4-BE49-F238E27FC236}">
                <a16:creationId xmlns:a16="http://schemas.microsoft.com/office/drawing/2014/main" id="{9EC88C87-1680-DBF3-4230-E05A1A736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91" y="4588599"/>
            <a:ext cx="1113497" cy="38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50B89E3-809C-6C6D-97EC-AC6B92F858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1821" y="3973420"/>
            <a:ext cx="7007691" cy="260328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57AE368-FB79-E4C7-4527-B76E8F34DE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11565" y="136525"/>
            <a:ext cx="6525726" cy="3741226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563B4799-500F-9EDE-80A1-1DCA6737948F}"/>
              </a:ext>
            </a:extLst>
          </p:cNvPr>
          <p:cNvSpPr/>
          <p:nvPr/>
        </p:nvSpPr>
        <p:spPr>
          <a:xfrm>
            <a:off x="59267" y="46566"/>
            <a:ext cx="169333" cy="16086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29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DB10F2BF-295E-3B2A-5C1C-929AD2EE9829}"/>
              </a:ext>
            </a:extLst>
          </p:cNvPr>
          <p:cNvSpPr/>
          <p:nvPr/>
        </p:nvSpPr>
        <p:spPr>
          <a:xfrm>
            <a:off x="228600" y="207433"/>
            <a:ext cx="2450470" cy="6514043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E31DF2-0419-4016-924C-21929AC1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FR" smtClean="0"/>
              <a:pPr rtl="0"/>
              <a:t>21</a:t>
            </a:fld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6E5B12-4A9A-CC9E-93AA-102EBBCD9C04}"/>
              </a:ext>
            </a:extLst>
          </p:cNvPr>
          <p:cNvSpPr/>
          <p:nvPr/>
        </p:nvSpPr>
        <p:spPr>
          <a:xfrm>
            <a:off x="1226660" y="5169772"/>
            <a:ext cx="2379213" cy="48734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Picture 4" descr="Nextcloud — Wikipédia">
            <a:extLst>
              <a:ext uri="{FF2B5EF4-FFF2-40B4-BE49-F238E27FC236}">
                <a16:creationId xmlns:a16="http://schemas.microsoft.com/office/drawing/2014/main" id="{579C3771-85B5-350A-B69B-A06CBE501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21" y="5468486"/>
            <a:ext cx="859440" cy="60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Télécharger RustDesk Remote Desktop - Internet, Communication, Productivité  - Les Numériques">
            <a:extLst>
              <a:ext uri="{FF2B5EF4-FFF2-40B4-BE49-F238E27FC236}">
                <a16:creationId xmlns:a16="http://schemas.microsoft.com/office/drawing/2014/main" id="{A69F9841-4ABB-3BE5-2AE7-859B10DDF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660" y="1328169"/>
            <a:ext cx="542949" cy="54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54EFF4-4A32-ED9F-9849-A5775DA5DE33}"/>
              </a:ext>
            </a:extLst>
          </p:cNvPr>
          <p:cNvSpPr/>
          <p:nvPr/>
        </p:nvSpPr>
        <p:spPr>
          <a:xfrm>
            <a:off x="1142268" y="3523074"/>
            <a:ext cx="642144" cy="467735"/>
          </a:xfrm>
          <a:prstGeom prst="rect">
            <a:avLst/>
          </a:prstGeom>
          <a:blipFill>
            <a:blip r:embed="rId5"/>
            <a:srcRect/>
            <a:stretch>
              <a:fillRect l="-6000" t="-39532" r="-6000" b="-50786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3081649"/>
              <a:satOff val="0"/>
              <a:lumOff val="9314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pic>
        <p:nvPicPr>
          <p:cNvPr id="3074" name="Picture 2" descr="OpenVPN Connect – OpenVPN App – Applications sur Google Play">
            <a:extLst>
              <a:ext uri="{FF2B5EF4-FFF2-40B4-BE49-F238E27FC236}">
                <a16:creationId xmlns:a16="http://schemas.microsoft.com/office/drawing/2014/main" id="{43587DDF-5ABC-E156-8977-E4F237794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660" y="2491205"/>
            <a:ext cx="542949" cy="54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isco Cloud Services Router 1000V Series - Cisco">
            <a:extLst>
              <a:ext uri="{FF2B5EF4-FFF2-40B4-BE49-F238E27FC236}">
                <a16:creationId xmlns:a16="http://schemas.microsoft.com/office/drawing/2014/main" id="{37602EAD-011A-2FFE-84E7-8083C1AD5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4" t="26898" r="22593" b="24720"/>
          <a:stretch/>
        </p:blipFill>
        <p:spPr bwMode="auto">
          <a:xfrm>
            <a:off x="1142268" y="466801"/>
            <a:ext cx="642144" cy="37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Veeam : Sauvegarde restauration d'infrastructure virtuelle - GPLExpert">
            <a:extLst>
              <a:ext uri="{FF2B5EF4-FFF2-40B4-BE49-F238E27FC236}">
                <a16:creationId xmlns:a16="http://schemas.microsoft.com/office/drawing/2014/main" id="{A37D1009-B274-8BDD-4211-B66792951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92" y="4356738"/>
            <a:ext cx="2322954" cy="81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8743C31-648E-0D6E-9A59-3B239B03CE2E}"/>
              </a:ext>
            </a:extLst>
          </p:cNvPr>
          <p:cNvSpPr txBox="1"/>
          <p:nvPr/>
        </p:nvSpPr>
        <p:spPr>
          <a:xfrm>
            <a:off x="2848403" y="91342"/>
            <a:ext cx="4928436" cy="5649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 spc="20">
                <a:latin typeface="+mj-lt"/>
              </a:defRPr>
            </a:pPr>
            <a:r>
              <a:rPr lang="fr-FR" sz="3600" dirty="0">
                <a:solidFill>
                  <a:schemeClr val="bg1"/>
                </a:solidFill>
              </a:rPr>
              <a:t>Veeam</a:t>
            </a:r>
            <a:endParaRPr lang="fr-FR" sz="3600" kern="1200" noProof="0" dirty="0">
              <a:solidFill>
                <a:schemeClr val="bg1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35EE8C4-E93E-570C-3AD7-986BC884CB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70463" y="2762679"/>
            <a:ext cx="8656049" cy="2407093"/>
          </a:xfrm>
          <a:prstGeom prst="rect">
            <a:avLst/>
          </a:prstGeom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660F5FE1-19B3-ABA9-DCB1-D95D2841877D}"/>
              </a:ext>
            </a:extLst>
          </p:cNvPr>
          <p:cNvSpPr txBox="1">
            <a:spLocks/>
          </p:cNvSpPr>
          <p:nvPr/>
        </p:nvSpPr>
        <p:spPr>
          <a:xfrm>
            <a:off x="2848402" y="987313"/>
            <a:ext cx="4351388" cy="18091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Sauvegarde des </a:t>
            </a:r>
            <a:r>
              <a:rPr lang="fr-FR" dirty="0" err="1"/>
              <a:t>VMs</a:t>
            </a:r>
            <a:endParaRPr lang="fr-FR" dirty="0"/>
          </a:p>
          <a:p>
            <a:r>
              <a:rPr lang="fr-FR" dirty="0"/>
              <a:t>Hebdomadaire</a:t>
            </a:r>
          </a:p>
          <a:p>
            <a:r>
              <a:rPr lang="fr-FR" dirty="0"/>
              <a:t>Automatique</a:t>
            </a:r>
          </a:p>
          <a:p>
            <a:endParaRPr lang="fr-FR" dirty="0"/>
          </a:p>
          <a:p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b="1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9D4AFF8-D927-33EB-1893-2913D8EF712B}"/>
              </a:ext>
            </a:extLst>
          </p:cNvPr>
          <p:cNvSpPr/>
          <p:nvPr/>
        </p:nvSpPr>
        <p:spPr>
          <a:xfrm>
            <a:off x="59267" y="46566"/>
            <a:ext cx="169333" cy="16086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627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DB10F2BF-295E-3B2A-5C1C-929AD2EE9829}"/>
              </a:ext>
            </a:extLst>
          </p:cNvPr>
          <p:cNvSpPr/>
          <p:nvPr/>
        </p:nvSpPr>
        <p:spPr>
          <a:xfrm>
            <a:off x="228600" y="207433"/>
            <a:ext cx="2450470" cy="6514043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E31DF2-0419-4016-924C-21929AC1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FR" smtClean="0"/>
              <a:pPr rtl="0"/>
              <a:t>22</a:t>
            </a:fld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6E5B12-4A9A-CC9E-93AA-102EBBCD9C04}"/>
              </a:ext>
            </a:extLst>
          </p:cNvPr>
          <p:cNvSpPr/>
          <p:nvPr/>
        </p:nvSpPr>
        <p:spPr>
          <a:xfrm>
            <a:off x="1226660" y="5169772"/>
            <a:ext cx="2379213" cy="48734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Picture 8" descr="Télécharger RustDesk Remote Desktop - Internet, Communication, Productivité  - Les Numériques">
            <a:extLst>
              <a:ext uri="{FF2B5EF4-FFF2-40B4-BE49-F238E27FC236}">
                <a16:creationId xmlns:a16="http://schemas.microsoft.com/office/drawing/2014/main" id="{A69F9841-4ABB-3BE5-2AE7-859B10DDF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660" y="1328169"/>
            <a:ext cx="542949" cy="54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54EFF4-4A32-ED9F-9849-A5775DA5DE33}"/>
              </a:ext>
            </a:extLst>
          </p:cNvPr>
          <p:cNvSpPr/>
          <p:nvPr/>
        </p:nvSpPr>
        <p:spPr>
          <a:xfrm>
            <a:off x="1142268" y="3523074"/>
            <a:ext cx="642144" cy="467735"/>
          </a:xfrm>
          <a:prstGeom prst="rect">
            <a:avLst/>
          </a:prstGeom>
          <a:blipFill>
            <a:blip r:embed="rId4"/>
            <a:srcRect/>
            <a:stretch>
              <a:fillRect l="-6000" t="-39532" r="-6000" b="-50786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3081649"/>
              <a:satOff val="0"/>
              <a:lumOff val="9314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pic>
        <p:nvPicPr>
          <p:cNvPr id="3074" name="Picture 2" descr="OpenVPN Connect – OpenVPN App – Applications sur Google Play">
            <a:extLst>
              <a:ext uri="{FF2B5EF4-FFF2-40B4-BE49-F238E27FC236}">
                <a16:creationId xmlns:a16="http://schemas.microsoft.com/office/drawing/2014/main" id="{43587DDF-5ABC-E156-8977-E4F237794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660" y="2491205"/>
            <a:ext cx="542949" cy="54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isco Cloud Services Router 1000V Series - Cisco">
            <a:extLst>
              <a:ext uri="{FF2B5EF4-FFF2-40B4-BE49-F238E27FC236}">
                <a16:creationId xmlns:a16="http://schemas.microsoft.com/office/drawing/2014/main" id="{37602EAD-011A-2FFE-84E7-8083C1AD5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4" t="26898" r="22593" b="24720"/>
          <a:stretch/>
        </p:blipFill>
        <p:spPr bwMode="auto">
          <a:xfrm>
            <a:off x="1142268" y="466801"/>
            <a:ext cx="642144" cy="37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eeam : Sauvegarde restauration d'infrastructure virtuelle - GPLExpert">
            <a:extLst>
              <a:ext uri="{FF2B5EF4-FFF2-40B4-BE49-F238E27FC236}">
                <a16:creationId xmlns:a16="http://schemas.microsoft.com/office/drawing/2014/main" id="{84683984-6501-C300-7FED-2903F5FC4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11" y="4497848"/>
            <a:ext cx="1113497" cy="38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Nextcloud — Wikipédia">
            <a:extLst>
              <a:ext uri="{FF2B5EF4-FFF2-40B4-BE49-F238E27FC236}">
                <a16:creationId xmlns:a16="http://schemas.microsoft.com/office/drawing/2014/main" id="{0E1F4FC4-3348-7944-9262-CEDD5C7C6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93" y="5045688"/>
            <a:ext cx="1961337" cy="139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5C5D413-B9C9-20FB-A466-614C0850BF24}"/>
              </a:ext>
            </a:extLst>
          </p:cNvPr>
          <p:cNvSpPr txBox="1"/>
          <p:nvPr/>
        </p:nvSpPr>
        <p:spPr>
          <a:xfrm>
            <a:off x="2848403" y="91342"/>
            <a:ext cx="4928436" cy="5649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 spc="20">
                <a:latin typeface="+mj-lt"/>
              </a:defRPr>
            </a:pPr>
            <a:r>
              <a:rPr lang="fr-FR" sz="3600" dirty="0" err="1">
                <a:solidFill>
                  <a:schemeClr val="bg1"/>
                </a:solidFill>
              </a:rPr>
              <a:t>Nextcloud</a:t>
            </a:r>
            <a:endParaRPr lang="fr-FR" sz="3600" kern="1200" noProof="0" dirty="0">
              <a:solidFill>
                <a:schemeClr val="bg1"/>
              </a:solidFill>
            </a:endParaRP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C6DB2E4C-008C-5BFB-98B9-4E45EC0B3DD0}"/>
              </a:ext>
            </a:extLst>
          </p:cNvPr>
          <p:cNvSpPr txBox="1">
            <a:spLocks/>
          </p:cNvSpPr>
          <p:nvPr/>
        </p:nvSpPr>
        <p:spPr>
          <a:xfrm>
            <a:off x="2848402" y="987313"/>
            <a:ext cx="5076398" cy="180457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Stockage des fichiers</a:t>
            </a:r>
          </a:p>
          <a:p>
            <a:r>
              <a:rPr lang="fr-FR" dirty="0"/>
              <a:t>Messagerie</a:t>
            </a:r>
          </a:p>
          <a:p>
            <a:r>
              <a:rPr lang="fr-FR" dirty="0"/>
              <a:t>Visio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44740A1-8682-7595-EAC0-8E1AB60194F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878" r="80685" b="-1"/>
          <a:stretch/>
        </p:blipFill>
        <p:spPr>
          <a:xfrm>
            <a:off x="8977746" y="207432"/>
            <a:ext cx="3014922" cy="6090985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DC332EEF-EEAA-2DC0-8108-30E42144D459}"/>
              </a:ext>
            </a:extLst>
          </p:cNvPr>
          <p:cNvSpPr/>
          <p:nvPr/>
        </p:nvSpPr>
        <p:spPr>
          <a:xfrm>
            <a:off x="59267" y="46566"/>
            <a:ext cx="169333" cy="16086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254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585"/>
            <a:ext cx="9144000" cy="1233979"/>
          </a:xfrm>
        </p:spPr>
        <p:txBody>
          <a:bodyPr rtlCol="0"/>
          <a:lstStyle/>
          <a:p>
            <a:pPr rtl="0"/>
            <a:r>
              <a:rPr lang="fr-FR" spc="400" dirty="0">
                <a:latin typeface="+mn-lt"/>
              </a:rPr>
              <a:t>Documentation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2E9F582-BA0A-77F6-6DD5-D8C4B40B6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1" b="96889" l="4828" r="91264">
                        <a14:foregroundMark x1="24138" y1="16000" x2="12644" y2="72148"/>
                        <a14:foregroundMark x1="12644" y1="72148" x2="15862" y2="85333"/>
                        <a14:foregroundMark x1="15862" y1="85333" x2="64828" y2="91704"/>
                        <a14:foregroundMark x1="77011" y1="96444" x2="82989" y2="96741"/>
                        <a14:foregroundMark x1="67356" y1="97037" x2="87356" y2="96000"/>
                        <a14:foregroundMark x1="73333" y1="96889" x2="33563" y2="96593"/>
                        <a14:foregroundMark x1="36092" y1="97333" x2="11034" y2="95407"/>
                        <a14:foregroundMark x1="8046" y1="96296" x2="8966" y2="89926"/>
                        <a14:foregroundMark x1="6667" y1="35111" x2="7126" y2="47407"/>
                        <a14:foregroundMark x1="6667" y1="55407" x2="6897" y2="71111"/>
                        <a14:foregroundMark x1="6897" y1="71111" x2="6897" y2="71111"/>
                        <a14:foregroundMark x1="5977" y1="49630" x2="6437" y2="59704"/>
                        <a14:foregroundMark x1="6207" y1="72296" x2="5747" y2="88741"/>
                        <a14:foregroundMark x1="6437" y1="90370" x2="7126" y2="95704"/>
                        <a14:foregroundMark x1="5977" y1="18222" x2="9655" y2="39704"/>
                        <a14:foregroundMark x1="5977" y1="14074" x2="7816" y2="21926"/>
                        <a14:foregroundMark x1="7816" y1="10815" x2="7586" y2="15852"/>
                        <a14:foregroundMark x1="12414" y1="9481" x2="24598" y2="10963"/>
                        <a14:foregroundMark x1="7126" y1="9481" x2="8966" y2="16889"/>
                        <a14:foregroundMark x1="6667" y1="96444" x2="22759" y2="96296"/>
                        <a14:foregroundMark x1="7816" y1="97185" x2="5517" y2="96889"/>
                        <a14:foregroundMark x1="49655" y1="11259" x2="68506" y2="12148"/>
                        <a14:foregroundMark x1="51954" y1="11704" x2="31034" y2="10963"/>
                        <a14:foregroundMark x1="34023" y1="11852" x2="53563" y2="9481"/>
                        <a14:foregroundMark x1="56322" y1="9630" x2="54943" y2="8148"/>
                        <a14:foregroundMark x1="60460" y1="10222" x2="58161" y2="9333"/>
                        <a14:foregroundMark x1="54253" y1="3259" x2="48966" y2="741"/>
                        <a14:foregroundMark x1="23908" y1="9630" x2="18391" y2="9926"/>
                        <a14:foregroundMark x1="8736" y1="9778" x2="5977" y2="9185"/>
                        <a14:foregroundMark x1="65977" y1="10222" x2="83218" y2="10370"/>
                        <a14:foregroundMark x1="73103" y1="9926" x2="85287" y2="9926"/>
                        <a14:foregroundMark x1="71034" y1="9037" x2="89885" y2="10074"/>
                        <a14:foregroundMark x1="90115" y1="11259" x2="85977" y2="26963"/>
                        <a14:foregroundMark x1="90575" y1="23259" x2="89195" y2="35852"/>
                        <a14:foregroundMark x1="88966" y1="17333" x2="90805" y2="25333"/>
                        <a14:foregroundMark x1="89885" y1="11111" x2="90575" y2="9630"/>
                        <a14:foregroundMark x1="91264" y1="10074" x2="91264" y2="9037"/>
                        <a14:foregroundMark x1="90805" y1="37630" x2="90805" y2="52593"/>
                        <a14:foregroundMark x1="90575" y1="53481" x2="91264" y2="72296"/>
                        <a14:foregroundMark x1="89885" y1="74815" x2="87126" y2="88741"/>
                        <a14:foregroundMark x1="87126" y1="88741" x2="87126" y2="88741"/>
                        <a14:foregroundMark x1="90575" y1="82222" x2="89885" y2="94370"/>
                        <a14:foregroundMark x1="90345" y1="93926" x2="89885" y2="967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9846" y="1190625"/>
            <a:ext cx="3652308" cy="5667375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41FECEBC-97DA-E79E-FEE3-08B098730B89}"/>
              </a:ext>
            </a:extLst>
          </p:cNvPr>
          <p:cNvSpPr/>
          <p:nvPr/>
        </p:nvSpPr>
        <p:spPr>
          <a:xfrm>
            <a:off x="59267" y="46566"/>
            <a:ext cx="169333" cy="16086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0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isco Packet Tracer Training - Hurbad">
            <a:extLst>
              <a:ext uri="{FF2B5EF4-FFF2-40B4-BE49-F238E27FC236}">
                <a16:creationId xmlns:a16="http://schemas.microsoft.com/office/drawing/2014/main" id="{5222AC39-44B9-A2D2-65D3-ACA6845D4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2103178"/>
            <a:ext cx="3819525" cy="414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1F7AEA02-8041-418B-B470-38CDF9E57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585"/>
            <a:ext cx="9144000" cy="1922665"/>
          </a:xfrm>
        </p:spPr>
        <p:txBody>
          <a:bodyPr rtlCol="0">
            <a:normAutofit/>
          </a:bodyPr>
          <a:lstStyle/>
          <a:p>
            <a:pPr rtl="0"/>
            <a:r>
              <a:rPr lang="fr-FR" spc="400" dirty="0">
                <a:latin typeface="+mn-lt"/>
              </a:rPr>
              <a:t>Cisco </a:t>
            </a:r>
            <a:r>
              <a:rPr lang="fr-FR" spc="400" dirty="0" err="1">
                <a:latin typeface="+mn-lt"/>
              </a:rPr>
              <a:t>packet</a:t>
            </a:r>
            <a:r>
              <a:rPr lang="fr-FR" spc="400" dirty="0">
                <a:latin typeface="+mn-lt"/>
              </a:rPr>
              <a:t> tracer</a:t>
            </a:r>
            <a:endParaRPr lang="fr-FR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BFCE3EAB-EC70-73EA-3C17-8D194D3AEDE9}"/>
              </a:ext>
            </a:extLst>
          </p:cNvPr>
          <p:cNvSpPr/>
          <p:nvPr/>
        </p:nvSpPr>
        <p:spPr>
          <a:xfrm>
            <a:off x="59267" y="46566"/>
            <a:ext cx="169333" cy="16086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94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icrosoft Project — Wikipédia">
            <a:extLst>
              <a:ext uri="{FF2B5EF4-FFF2-40B4-BE49-F238E27FC236}">
                <a16:creationId xmlns:a16="http://schemas.microsoft.com/office/drawing/2014/main" id="{1BCEC2F8-EBF5-5526-F4AA-1588A7E46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834" y="2447925"/>
            <a:ext cx="3850331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0DBFB9BA-7A1C-051A-D164-8E62F25EC128}"/>
              </a:ext>
            </a:extLst>
          </p:cNvPr>
          <p:cNvSpPr txBox="1">
            <a:spLocks/>
          </p:cNvSpPr>
          <p:nvPr/>
        </p:nvSpPr>
        <p:spPr>
          <a:xfrm>
            <a:off x="1524000" y="77585"/>
            <a:ext cx="9144000" cy="161267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pc="400" dirty="0"/>
              <a:t>Présentation du Gantt</a:t>
            </a:r>
            <a:endParaRPr lang="fr-FR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A8F8796-80C4-9B2D-0E99-A73FC258AC65}"/>
              </a:ext>
            </a:extLst>
          </p:cNvPr>
          <p:cNvSpPr/>
          <p:nvPr/>
        </p:nvSpPr>
        <p:spPr>
          <a:xfrm>
            <a:off x="59267" y="46566"/>
            <a:ext cx="169333" cy="16086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494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0"/>
            <a:ext cx="10626571" cy="1091953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spc="400" dirty="0">
                <a:latin typeface="+mn-lt"/>
              </a:rPr>
              <a:t>Mise à jour portfolio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27A1EEB-F52B-7492-A67B-7BE20D7CB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57" b="95519" l="5512" r="95591">
                        <a14:foregroundMark x1="56850" y1="20743" x2="42047" y2="43406"/>
                        <a14:foregroundMark x1="42047" y1="43406" x2="51969" y2="54161"/>
                        <a14:foregroundMark x1="51969" y1="54161" x2="51969" y2="54161"/>
                        <a14:foregroundMark x1="35433" y1="14597" x2="17795" y2="10243"/>
                        <a14:foregroundMark x1="17795" y1="10243" x2="7559" y2="37260"/>
                        <a14:foregroundMark x1="7559" y1="37260" x2="11339" y2="76056"/>
                        <a14:foregroundMark x1="11339" y1="76056" x2="27087" y2="91677"/>
                        <a14:foregroundMark x1="27087" y1="91677" x2="67559" y2="84635"/>
                        <a14:foregroundMark x1="67559" y1="84635" x2="92598" y2="28937"/>
                        <a14:foregroundMark x1="92598" y1="28937" x2="55591" y2="6018"/>
                        <a14:foregroundMark x1="16220" y1="4994" x2="8031" y2="5634"/>
                        <a14:foregroundMark x1="4724" y1="2433" x2="5669" y2="33035"/>
                        <a14:foregroundMark x1="5669" y1="33035" x2="5669" y2="33035"/>
                        <a14:foregroundMark x1="17480" y1="3969" x2="77323" y2="7810"/>
                        <a14:foregroundMark x1="82992" y1="8195" x2="91339" y2="9347"/>
                        <a14:foregroundMark x1="91811" y1="7554" x2="89921" y2="23560"/>
                        <a14:foregroundMark x1="89921" y1="23560" x2="89921" y2="23560"/>
                        <a14:foregroundMark x1="95591" y1="7682" x2="94173" y2="24072"/>
                        <a14:foregroundMark x1="82835" y1="91165" x2="34488" y2="92318"/>
                        <a14:foregroundMark x1="55748" y1="93470" x2="19213" y2="93214"/>
                        <a14:foregroundMark x1="12283" y1="94750" x2="45512" y2="955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545" y="1091953"/>
            <a:ext cx="4238002" cy="5212408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ED632EDA-FA43-CDA9-2E9A-08426D28E665}"/>
              </a:ext>
            </a:extLst>
          </p:cNvPr>
          <p:cNvSpPr txBox="1">
            <a:spLocks/>
          </p:cNvSpPr>
          <p:nvPr/>
        </p:nvSpPr>
        <p:spPr>
          <a:xfrm>
            <a:off x="145348" y="6304361"/>
            <a:ext cx="4100397" cy="3351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dirty="0">
                <a:hlinkClick r:id="rId5"/>
              </a:rPr>
              <a:t>http://emilienraclot.fr/pages/projets.html</a:t>
            </a:r>
            <a:endParaRPr lang="fr-FR" sz="1600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5" name="Image 4" descr="Une image contenant texte, capture d’écran, logiciel, Logiciel multimédia&#10;&#10;Description générée automatiquement">
            <a:extLst>
              <a:ext uri="{FF2B5EF4-FFF2-40B4-BE49-F238E27FC236}">
                <a16:creationId xmlns:a16="http://schemas.microsoft.com/office/drawing/2014/main" id="{8465171E-D596-7B18-9125-BEFE9B1B8B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5745" y="3578791"/>
            <a:ext cx="4327149" cy="2645875"/>
          </a:xfrm>
          <a:prstGeom prst="rect">
            <a:avLst/>
          </a:prstGeom>
        </p:spPr>
      </p:pic>
      <p:sp>
        <p:nvSpPr>
          <p:cNvPr id="6" name="Sous-titre 2">
            <a:extLst>
              <a:ext uri="{FF2B5EF4-FFF2-40B4-BE49-F238E27FC236}">
                <a16:creationId xmlns:a16="http://schemas.microsoft.com/office/drawing/2014/main" id="{61E5D0AB-CC2F-8082-002A-9419EAEA745D}"/>
              </a:ext>
            </a:extLst>
          </p:cNvPr>
          <p:cNvSpPr txBox="1">
            <a:spLocks/>
          </p:cNvSpPr>
          <p:nvPr/>
        </p:nvSpPr>
        <p:spPr>
          <a:xfrm>
            <a:off x="4245745" y="6283605"/>
            <a:ext cx="4327149" cy="43558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dirty="0">
                <a:hlinkClick r:id="rId7"/>
              </a:rPr>
              <a:t>https://thomasgourdinbtssio.netlify.app/pages/projets.html</a:t>
            </a: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65C42A4-1055-EE62-5868-194F0EF8A3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8902" y="1005470"/>
            <a:ext cx="5202363" cy="2514382"/>
          </a:xfrm>
          <a:prstGeom prst="rect">
            <a:avLst/>
          </a:prstGeom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FDA71EDA-9FEC-E351-31B2-B1B949F8F179}"/>
              </a:ext>
            </a:extLst>
          </p:cNvPr>
          <p:cNvSpPr txBox="1">
            <a:spLocks/>
          </p:cNvSpPr>
          <p:nvPr/>
        </p:nvSpPr>
        <p:spPr>
          <a:xfrm>
            <a:off x="8661052" y="3578791"/>
            <a:ext cx="3390009" cy="43558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dirty="0">
                <a:hlinkClick r:id="rId9"/>
              </a:rPr>
              <a:t>https://eymen-belhimer.com/AP2.html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527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527" y="46566"/>
            <a:ext cx="8405645" cy="1116757"/>
          </a:xfrm>
        </p:spPr>
        <p:txBody>
          <a:bodyPr rtlCol="0"/>
          <a:lstStyle/>
          <a:p>
            <a:pPr algn="ctr" rtl="0"/>
            <a:r>
              <a:rPr lang="fr-FR" b="1" cap="all" spc="400" dirty="0">
                <a:solidFill>
                  <a:schemeClr val="bg1"/>
                </a:solidFill>
                <a:latin typeface="+mn-lt"/>
              </a:rPr>
              <a:t>Démonstration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5DE74E9-AA78-46C1-845A-0B72FA8AF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1163323"/>
            <a:ext cx="4318321" cy="5412968"/>
          </a:xfrm>
        </p:spPr>
        <p:txBody>
          <a:bodyPr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fr-FR" sz="2400" dirty="0"/>
              <a:t>1- Création utilisateur</a:t>
            </a:r>
          </a:p>
          <a:p>
            <a:pPr algn="l">
              <a:lnSpc>
                <a:spcPct val="150000"/>
              </a:lnSpc>
            </a:pPr>
            <a:r>
              <a:rPr lang="fr-FR" sz="2400" dirty="0"/>
              <a:t>2 - Déploiement WDS</a:t>
            </a:r>
          </a:p>
          <a:p>
            <a:pPr algn="l">
              <a:lnSpc>
                <a:spcPct val="150000"/>
              </a:lnSpc>
            </a:pPr>
            <a:r>
              <a:rPr lang="fr-FR" sz="2400" dirty="0"/>
              <a:t>3 - GPO/DHCP</a:t>
            </a:r>
          </a:p>
          <a:p>
            <a:pPr algn="l">
              <a:lnSpc>
                <a:spcPct val="150000"/>
              </a:lnSpc>
            </a:pPr>
            <a:r>
              <a:rPr lang="fr-FR" sz="2400" dirty="0"/>
              <a:t>4 - Partage de fichiers </a:t>
            </a:r>
          </a:p>
          <a:p>
            <a:pPr algn="l">
              <a:lnSpc>
                <a:spcPct val="150000"/>
              </a:lnSpc>
            </a:pPr>
            <a:r>
              <a:rPr lang="fr-FR" sz="2400" dirty="0"/>
              <a:t>5 - GLPI</a:t>
            </a:r>
          </a:p>
          <a:p>
            <a:pPr algn="l">
              <a:lnSpc>
                <a:spcPct val="150000"/>
              </a:lnSpc>
            </a:pPr>
            <a:r>
              <a:rPr lang="fr-FR" sz="2400" dirty="0"/>
              <a:t>6 - </a:t>
            </a:r>
            <a:r>
              <a:rPr lang="fr-FR" sz="2400" dirty="0" err="1"/>
              <a:t>NextCloud</a:t>
            </a:r>
            <a:endParaRPr lang="fr-FR" sz="2400" dirty="0"/>
          </a:p>
          <a:p>
            <a:pPr algn="l">
              <a:lnSpc>
                <a:spcPct val="150000"/>
              </a:lnSpc>
            </a:pPr>
            <a:r>
              <a:rPr lang="fr-FR" sz="2400" dirty="0">
                <a:solidFill>
                  <a:schemeClr val="bg1"/>
                </a:solidFill>
              </a:rPr>
              <a:t>7 – </a:t>
            </a:r>
            <a:r>
              <a:rPr lang="fr-FR" sz="2400" dirty="0" err="1">
                <a:solidFill>
                  <a:schemeClr val="bg1"/>
                </a:solidFill>
              </a:rPr>
              <a:t>RustDesk</a:t>
            </a:r>
            <a:endParaRPr lang="fr-FR" sz="2400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fr-FR" sz="2400" dirty="0"/>
              <a:t>8 - Veeam</a:t>
            </a:r>
            <a:endParaRPr lang="fr-FR" sz="3200" dirty="0">
              <a:solidFill>
                <a:schemeClr val="bg1"/>
              </a:solidFill>
            </a:endParaRPr>
          </a:p>
          <a:p>
            <a:pPr algn="r" rtl="0"/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DCF8D89-56D9-4E2B-9838-07DFB6E9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FR" smtClean="0"/>
              <a:pPr rtl="0"/>
              <a:t>27</a:t>
            </a:fld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536FC3A8-9617-7318-51A3-7E6A5B4EF281}"/>
              </a:ext>
            </a:extLst>
          </p:cNvPr>
          <p:cNvSpPr/>
          <p:nvPr/>
        </p:nvSpPr>
        <p:spPr>
          <a:xfrm>
            <a:off x="1165958" y="2370667"/>
            <a:ext cx="3460955" cy="3376439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34D7388D-ED70-7878-4FD0-0BF2DEE4D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610" y="3158773"/>
            <a:ext cx="2533650" cy="1800225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A71CCA17-284F-3182-73E1-82815CEFD6F2}"/>
              </a:ext>
            </a:extLst>
          </p:cNvPr>
          <p:cNvSpPr/>
          <p:nvPr/>
        </p:nvSpPr>
        <p:spPr>
          <a:xfrm>
            <a:off x="59267" y="46566"/>
            <a:ext cx="169333" cy="160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685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14A2B4E-A6CB-19B4-9517-07F2E69FA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782" y="133004"/>
            <a:ext cx="9144000" cy="984596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Espace réservé du numéro de diapositive 3" hidden="1">
            <a:extLst>
              <a:ext uri="{FF2B5EF4-FFF2-40B4-BE49-F238E27FC236}">
                <a16:creationId xmlns:a16="http://schemas.microsoft.com/office/drawing/2014/main" id="{C69634EB-9EDB-1C66-267B-C5998EC825C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D8DA9DAA-006C-4F4B-980E-E3DF019B24E2}" type="slidenum">
              <a:rPr lang="fr-FR" noProof="0" smtClean="0"/>
              <a:pPr rtl="0">
                <a:spcAft>
                  <a:spcPts val="600"/>
                </a:spcAft>
              </a:pPr>
              <a:t>28</a:t>
            </a:fld>
            <a:endParaRPr lang="fr-FR" noProof="0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FE0B7D5E-CF52-7A68-2B5D-4CCD25F42F09}"/>
              </a:ext>
            </a:extLst>
          </p:cNvPr>
          <p:cNvSpPr txBox="1">
            <a:spLocks/>
          </p:cNvSpPr>
          <p:nvPr/>
        </p:nvSpPr>
        <p:spPr>
          <a:xfrm>
            <a:off x="2096654" y="1117600"/>
            <a:ext cx="4318321" cy="4701309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2400" dirty="0">
                <a:solidFill>
                  <a:schemeClr val="bg1"/>
                </a:solidFill>
              </a:rPr>
              <a:t>Routeur fonctionnel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chemeClr val="bg1"/>
                </a:solidFill>
              </a:rPr>
              <a:t>Serveur de mail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chemeClr val="bg1"/>
                </a:solidFill>
              </a:rPr>
              <a:t>Raid 1</a:t>
            </a:r>
          </a:p>
        </p:txBody>
      </p:sp>
    </p:spTree>
    <p:extLst>
      <p:ext uri="{BB962C8B-B14F-4D97-AF65-F5344CB8AC3E}">
        <p14:creationId xmlns:p14="http://schemas.microsoft.com/office/powerpoint/2010/main" val="4005911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9D41A52-23F4-DEE6-C2C5-D461C0C5A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D8DA9DAA-006C-4F4B-980E-E3DF019B24E2}" type="slidenum">
              <a:rPr lang="fr-FR" noProof="0" smtClean="0"/>
              <a:pPr rtl="0">
                <a:spcAft>
                  <a:spcPts val="600"/>
                </a:spcAft>
              </a:pPr>
              <a:t>3</a:t>
            </a:fld>
            <a:endParaRPr lang="fr-FR" noProof="0"/>
          </a:p>
        </p:txBody>
      </p:sp>
      <p:pic>
        <p:nvPicPr>
          <p:cNvPr id="14" name="Espace réservé pour une image  8" descr="Une image contenant ciel, route, plein air, bâtiment&#10;&#10;Description générée automatiquement">
            <a:extLst>
              <a:ext uri="{FF2B5EF4-FFF2-40B4-BE49-F238E27FC236}">
                <a16:creationId xmlns:a16="http://schemas.microsoft.com/office/drawing/2014/main" id="{29DE196C-8B4C-DD73-897D-5061C4C2EC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51" r="6879"/>
          <a:stretch/>
        </p:blipFill>
        <p:spPr>
          <a:xfrm>
            <a:off x="923183" y="1824308"/>
            <a:ext cx="4553712" cy="3684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090D7749-E8E8-488C-A281-83BC53719892}"/>
              </a:ext>
            </a:extLst>
          </p:cNvPr>
          <p:cNvSpPr/>
          <p:nvPr/>
        </p:nvSpPr>
        <p:spPr>
          <a:xfrm>
            <a:off x="59267" y="46566"/>
            <a:ext cx="169333" cy="160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355D7BE9-0ECD-2811-28CA-023A5E6637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3091" y="1934604"/>
            <a:ext cx="4322618" cy="3118104"/>
          </a:xfrm>
        </p:spPr>
        <p:txBody>
          <a:bodyPr rtlCol="0">
            <a:noAutofit/>
          </a:bodyPr>
          <a:lstStyle/>
          <a:p>
            <a:pPr algn="l" rtl="0"/>
            <a:r>
              <a:rPr lang="fr-FR" sz="2800" dirty="0"/>
              <a:t>Un centre</a:t>
            </a:r>
          </a:p>
          <a:p>
            <a:pPr algn="l" rtl="0"/>
            <a:endParaRPr lang="fr-FR" sz="2800" dirty="0">
              <a:solidFill>
                <a:schemeClr val="bg1"/>
              </a:solidFill>
            </a:endParaRPr>
          </a:p>
          <a:p>
            <a:pPr algn="l" rtl="0"/>
            <a:r>
              <a:rPr lang="fr-FR" sz="2800" dirty="0">
                <a:solidFill>
                  <a:schemeClr val="bg1"/>
                </a:solidFill>
              </a:rPr>
              <a:t>83 salariés</a:t>
            </a:r>
          </a:p>
          <a:p>
            <a:pPr algn="l" rtl="0"/>
            <a:endParaRPr lang="fr-FR" sz="2800" dirty="0"/>
          </a:p>
          <a:p>
            <a:pPr algn="l" rtl="0"/>
            <a:r>
              <a:rPr lang="fr-FR" sz="2800" dirty="0">
                <a:solidFill>
                  <a:schemeClr val="bg1"/>
                </a:solidFill>
              </a:rPr>
              <a:t>18 parkings</a:t>
            </a:r>
          </a:p>
          <a:p>
            <a:pPr algn="l" rtl="0"/>
            <a:endParaRPr lang="fr-FR" sz="2800" dirty="0"/>
          </a:p>
          <a:p>
            <a:pPr algn="l" rtl="0"/>
            <a:r>
              <a:rPr lang="fr-FR" sz="2800" dirty="0">
                <a:solidFill>
                  <a:schemeClr val="bg1"/>
                </a:solidFill>
              </a:rPr>
              <a:t>Sous-traitance du parc informatique</a:t>
            </a:r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12B79CC2-0B04-FBC5-2AB8-50D41AA6D44F}"/>
              </a:ext>
            </a:extLst>
          </p:cNvPr>
          <p:cNvSpPr txBox="1">
            <a:spLocks/>
          </p:cNvSpPr>
          <p:nvPr/>
        </p:nvSpPr>
        <p:spPr>
          <a:xfrm>
            <a:off x="5693664" y="157861"/>
            <a:ext cx="5833872" cy="22768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cap="all" spc="4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latin typeface="+mn-lt"/>
              </a:rPr>
              <a:t>Contexte</a:t>
            </a:r>
            <a:br>
              <a:rPr lang="fr-FR" dirty="0">
                <a:latin typeface="+mn-lt"/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6481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intérieur, personne, plafond, table&#10;&#10;Description générée automatiquement">
            <a:extLst>
              <a:ext uri="{FF2B5EF4-FFF2-40B4-BE49-F238E27FC236}">
                <a16:creationId xmlns:a16="http://schemas.microsoft.com/office/drawing/2014/main" id="{6EA46872-24FF-D6C5-F231-9A340EAD9A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65" r="12788" b="3"/>
          <a:stretch/>
        </p:blipFill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  <a:noFill/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4987E9C-4BAC-B264-51B0-92C78F5D4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936" y="1074743"/>
            <a:ext cx="5833872" cy="2276856"/>
          </a:xfrm>
        </p:spPr>
        <p:txBody>
          <a:bodyPr anchor="b">
            <a:normAutofit/>
          </a:bodyPr>
          <a:lstStyle/>
          <a:p>
            <a:pPr algn="ctr"/>
            <a:r>
              <a:rPr lang="fr-FR" sz="5100" dirty="0"/>
              <a:t>Création d’une équipe informatique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9D41A52-23F4-DEE6-C2C5-D461C0C5A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D8DA9DAA-006C-4F4B-980E-E3DF019B24E2}" type="slidenum">
              <a:rPr lang="fr-FR" noProof="0" smtClean="0"/>
              <a:pPr rtl="0">
                <a:spcAft>
                  <a:spcPts val="600"/>
                </a:spcAft>
              </a:pPr>
              <a:t>4</a:t>
            </a:fld>
            <a:endParaRPr lang="fr-FR" noProof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AAE1AD4E-00E1-87B8-D5FF-7C921BF1BFB0}"/>
              </a:ext>
            </a:extLst>
          </p:cNvPr>
          <p:cNvSpPr/>
          <p:nvPr/>
        </p:nvSpPr>
        <p:spPr>
          <a:xfrm>
            <a:off x="59267" y="46566"/>
            <a:ext cx="169333" cy="160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7544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61E23D9-01E2-0361-4C1F-A5B5986ED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6081" y="1405620"/>
            <a:ext cx="5692726" cy="4745798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a-DK" dirty="0"/>
              <a:t>SSO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a-DK" dirty="0"/>
              <a:t>Inventaire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a-DK" dirty="0"/>
              <a:t>Ticketing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a-DK" dirty="0"/>
              <a:t>Accès VPN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/>
              <a:t>Messagerie instantanée / Visio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/>
              <a:t>Prise en main à distance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v-SE" dirty="0"/>
              <a:t>Backup</a:t>
            </a:r>
            <a:endParaRPr lang="fr-FR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/>
              <a:t>Fichiers partagés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/>
              <a:t>Réseau complet sécurisé</a:t>
            </a:r>
            <a:endParaRPr lang="sv-S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D2B86E-5258-12D0-062A-EE0282C8B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fr-FR" noProof="0" smtClean="0"/>
              <a:pPr rtl="0"/>
              <a:t>5</a:t>
            </a:fld>
            <a:endParaRPr lang="fr-FR" noProof="0"/>
          </a:p>
        </p:txBody>
      </p:sp>
      <p:pic>
        <p:nvPicPr>
          <p:cNvPr id="1026" name="Picture 2" descr="Axis Solutions - Quel serveur choisir pour mon entreprise ?">
            <a:extLst>
              <a:ext uri="{FF2B5EF4-FFF2-40B4-BE49-F238E27FC236}">
                <a16:creationId xmlns:a16="http://schemas.microsoft.com/office/drawing/2014/main" id="{42EC26F0-D243-EAA8-D5F5-A62DE0232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8" r="24675"/>
          <a:stretch/>
        </p:blipFill>
        <p:spPr bwMode="auto">
          <a:xfrm>
            <a:off x="387875" y="841248"/>
            <a:ext cx="5092558" cy="514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17029D87-B420-4F57-A311-099048C516E0}"/>
              </a:ext>
            </a:extLst>
          </p:cNvPr>
          <p:cNvSpPr/>
          <p:nvPr/>
        </p:nvSpPr>
        <p:spPr>
          <a:xfrm>
            <a:off x="59267" y="46566"/>
            <a:ext cx="169333" cy="16086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A3F36C78-DEAE-8AD4-2449-B64C11EA22DF}"/>
              </a:ext>
            </a:extLst>
          </p:cNvPr>
          <p:cNvSpPr txBox="1">
            <a:spLocks/>
          </p:cNvSpPr>
          <p:nvPr/>
        </p:nvSpPr>
        <p:spPr>
          <a:xfrm>
            <a:off x="5881426" y="136525"/>
            <a:ext cx="6310573" cy="9903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None/>
              <a:defRPr sz="3600" b="0" i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100" b="1" dirty="0"/>
              <a:t>CAHIER DES CHARGES</a:t>
            </a:r>
          </a:p>
        </p:txBody>
      </p:sp>
    </p:spTree>
    <p:extLst>
      <p:ext uri="{BB962C8B-B14F-4D97-AF65-F5344CB8AC3E}">
        <p14:creationId xmlns:p14="http://schemas.microsoft.com/office/powerpoint/2010/main" val="350758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3419577E-BF44-F49F-AC12-05E62B730D18}"/>
              </a:ext>
            </a:extLst>
          </p:cNvPr>
          <p:cNvSpPr/>
          <p:nvPr/>
        </p:nvSpPr>
        <p:spPr>
          <a:xfrm>
            <a:off x="228600" y="2548808"/>
            <a:ext cx="11811000" cy="286815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F287FE-1EFA-4C15-BFDD-1EE3F2D37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815" y="136525"/>
            <a:ext cx="10771632" cy="1325563"/>
          </a:xfrm>
        </p:spPr>
        <p:txBody>
          <a:bodyPr rtlCol="0"/>
          <a:lstStyle/>
          <a:p>
            <a:pPr rtl="0"/>
            <a:r>
              <a:rPr lang="fr-FR" dirty="0"/>
              <a:t>Solutions Matérielles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E31DF2-0419-4016-924C-21929AC1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FR" smtClean="0"/>
              <a:pPr rtl="0"/>
              <a:t>6</a:t>
            </a:fld>
            <a:endParaRPr lang="fr-FR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C9209E09-1A2B-7A78-A78D-C16665D47ABE}"/>
              </a:ext>
            </a:extLst>
          </p:cNvPr>
          <p:cNvSpPr/>
          <p:nvPr/>
        </p:nvSpPr>
        <p:spPr>
          <a:xfrm>
            <a:off x="59267" y="46566"/>
            <a:ext cx="169333" cy="160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DCE2A4EB-C16E-24D4-D064-5065EE1D1C34}"/>
              </a:ext>
            </a:extLst>
          </p:cNvPr>
          <p:cNvGrpSpPr/>
          <p:nvPr/>
        </p:nvGrpSpPr>
        <p:grpSpPr>
          <a:xfrm>
            <a:off x="-80535" y="4557252"/>
            <a:ext cx="2562376" cy="1329402"/>
            <a:chOff x="2624" y="3081438"/>
            <a:chExt cx="2562376" cy="132940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6E5B12-4A9A-CC9E-93AA-102EBBCD9C04}"/>
                </a:ext>
              </a:extLst>
            </p:cNvPr>
            <p:cNvSpPr/>
            <p:nvPr/>
          </p:nvSpPr>
          <p:spPr>
            <a:xfrm>
              <a:off x="2624" y="3081438"/>
              <a:ext cx="2379213" cy="48734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47B8548F-D7A6-A2E9-1792-72BAFB346AD4}"/>
                </a:ext>
              </a:extLst>
            </p:cNvPr>
            <p:cNvSpPr txBox="1"/>
            <p:nvPr/>
          </p:nvSpPr>
          <p:spPr>
            <a:xfrm>
              <a:off x="185787" y="3923491"/>
              <a:ext cx="2379213" cy="4873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6667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 spc="20">
                  <a:latin typeface="+mj-lt"/>
                </a:defRPr>
              </a:pPr>
              <a:r>
                <a:rPr lang="fr-FR" sz="3200" kern="1200" noProof="0" dirty="0">
                  <a:solidFill>
                    <a:schemeClr val="bg1"/>
                  </a:solidFill>
                </a:rPr>
                <a:t>Serveur dédié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105FAEB5-C80C-5ABF-E8FC-4C56126E6EA8}"/>
              </a:ext>
            </a:extLst>
          </p:cNvPr>
          <p:cNvSpPr txBox="1"/>
          <p:nvPr/>
        </p:nvSpPr>
        <p:spPr>
          <a:xfrm>
            <a:off x="3211628" y="5478333"/>
            <a:ext cx="2379213" cy="4873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algn="ctr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 spc="20">
                <a:latin typeface="+mj-lt"/>
              </a:defRPr>
            </a:pPr>
            <a:r>
              <a:rPr lang="fr-FR" sz="3200" kern="1200" noProof="0" dirty="0">
                <a:solidFill>
                  <a:schemeClr val="bg1"/>
                </a:solidFill>
              </a:rPr>
              <a:t>Routeurs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5A753F4-98C3-EDC3-23CB-268222C501E9}"/>
              </a:ext>
            </a:extLst>
          </p:cNvPr>
          <p:cNvSpPr txBox="1"/>
          <p:nvPr/>
        </p:nvSpPr>
        <p:spPr>
          <a:xfrm>
            <a:off x="9524399" y="5546362"/>
            <a:ext cx="2379213" cy="4873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algn="ctr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 spc="20">
                <a:latin typeface="+mj-lt"/>
              </a:defRPr>
            </a:pPr>
            <a:r>
              <a:rPr lang="fr-FR" sz="3200" kern="1200" noProof="0" dirty="0">
                <a:solidFill>
                  <a:schemeClr val="bg1"/>
                </a:solidFill>
              </a:rPr>
              <a:t>Bornes wifi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F4F49A3-EB78-3409-86DC-526D54E9B8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5" r="25561"/>
          <a:stretch/>
        </p:blipFill>
        <p:spPr bwMode="auto">
          <a:xfrm>
            <a:off x="497980" y="2823177"/>
            <a:ext cx="1588510" cy="231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outeurs d'entreprise Huawei AR2200 Series - Produits Huawei">
            <a:extLst>
              <a:ext uri="{FF2B5EF4-FFF2-40B4-BE49-F238E27FC236}">
                <a16:creationId xmlns:a16="http://schemas.microsoft.com/office/drawing/2014/main" id="{2659DA16-7BE5-247C-DD0E-C42B2354B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78" y="2405673"/>
            <a:ext cx="3820283" cy="28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C3A1858-369B-4706-0139-201990ECF7F8}"/>
              </a:ext>
            </a:extLst>
          </p:cNvPr>
          <p:cNvSpPr txBox="1"/>
          <p:nvPr/>
        </p:nvSpPr>
        <p:spPr>
          <a:xfrm>
            <a:off x="7032703" y="5510537"/>
            <a:ext cx="1945480" cy="9102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algn="ctr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 spc="20">
                <a:latin typeface="+mj-lt"/>
              </a:defRPr>
            </a:pPr>
            <a:r>
              <a:rPr lang="fr-FR" sz="3200" kern="1200" noProof="0" dirty="0" err="1">
                <a:solidFill>
                  <a:schemeClr val="bg1"/>
                </a:solidFill>
              </a:rPr>
              <a:t>Switchs</a:t>
            </a:r>
            <a:endParaRPr lang="fr-FR" sz="3200" kern="1200" noProof="0" dirty="0">
              <a:solidFill>
                <a:schemeClr val="bg1"/>
              </a:solidFill>
            </a:endParaRPr>
          </a:p>
        </p:txBody>
      </p:sp>
      <p:pic>
        <p:nvPicPr>
          <p:cNvPr id="7" name="Picture 4" descr="Routeur à services intégrés Cisco 2911 - Cisco">
            <a:extLst>
              <a:ext uri="{FF2B5EF4-FFF2-40B4-BE49-F238E27FC236}">
                <a16:creationId xmlns:a16="http://schemas.microsoft.com/office/drawing/2014/main" id="{97D2E511-A845-5E58-B822-84BB9B4FA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691" y="3574623"/>
            <a:ext cx="2715088" cy="81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orne wifi CISCO WAP150 bibande sans fil AC/N - Signal.fr">
            <a:extLst>
              <a:ext uri="{FF2B5EF4-FFF2-40B4-BE49-F238E27FC236}">
                <a16:creationId xmlns:a16="http://schemas.microsoft.com/office/drawing/2014/main" id="{3EA20C3C-A135-6DD1-9E06-A35F35C1C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279" y="3281042"/>
            <a:ext cx="2236333" cy="148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406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FC288662-29BE-03D2-A0AE-57D8F7237112}"/>
              </a:ext>
            </a:extLst>
          </p:cNvPr>
          <p:cNvSpPr/>
          <p:nvPr/>
        </p:nvSpPr>
        <p:spPr>
          <a:xfrm>
            <a:off x="6201395" y="2005818"/>
            <a:ext cx="5645797" cy="46430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65F2A8B9-7F79-F35D-B72B-AAA1132F5819}"/>
              </a:ext>
            </a:extLst>
          </p:cNvPr>
          <p:cNvSpPr/>
          <p:nvPr/>
        </p:nvSpPr>
        <p:spPr>
          <a:xfrm>
            <a:off x="272436" y="2005818"/>
            <a:ext cx="5645797" cy="46430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FC8AEF0D-73C5-DF81-AE25-FBB3B480624B}"/>
              </a:ext>
            </a:extLst>
          </p:cNvPr>
          <p:cNvSpPr txBox="1">
            <a:spLocks/>
          </p:cNvSpPr>
          <p:nvPr/>
        </p:nvSpPr>
        <p:spPr>
          <a:xfrm>
            <a:off x="838200" y="135253"/>
            <a:ext cx="10515600" cy="844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Les </a:t>
            </a:r>
            <a:r>
              <a:rPr lang="fr-FR" dirty="0" err="1"/>
              <a:t>Vlans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A37E90A-55FC-9343-8A67-E6B4F9E2F142}"/>
              </a:ext>
            </a:extLst>
          </p:cNvPr>
          <p:cNvSpPr txBox="1"/>
          <p:nvPr/>
        </p:nvSpPr>
        <p:spPr>
          <a:xfrm>
            <a:off x="325448" y="4327329"/>
            <a:ext cx="1187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Serveurs   sensibles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DC30BD0-545B-BAAB-1CD4-1B0FB41D0AAA}"/>
              </a:ext>
            </a:extLst>
          </p:cNvPr>
          <p:cNvSpPr txBox="1"/>
          <p:nvPr/>
        </p:nvSpPr>
        <p:spPr>
          <a:xfrm>
            <a:off x="3124675" y="4892084"/>
            <a:ext cx="1891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-Administration</a:t>
            </a:r>
          </a:p>
          <a:p>
            <a:r>
              <a:rPr lang="fr-FR" dirty="0"/>
              <a:t>-Finance</a:t>
            </a:r>
          </a:p>
          <a:p>
            <a:r>
              <a:rPr lang="fr-FR" dirty="0"/>
              <a:t>-RH</a:t>
            </a:r>
          </a:p>
          <a:p>
            <a:r>
              <a:rPr lang="fr-FR" dirty="0"/>
              <a:t>-Informatique</a:t>
            </a:r>
          </a:p>
        </p:txBody>
      </p:sp>
      <p:pic>
        <p:nvPicPr>
          <p:cNvPr id="10" name="Graphique 9" descr="Flèche vers la droite avec un remplissage uni">
            <a:extLst>
              <a:ext uri="{FF2B5EF4-FFF2-40B4-BE49-F238E27FC236}">
                <a16:creationId xmlns:a16="http://schemas.microsoft.com/office/drawing/2014/main" id="{5C2F5CE9-CB92-C8E8-18E2-F3ECF525D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012198">
            <a:off x="1837381" y="3934937"/>
            <a:ext cx="892977" cy="914400"/>
          </a:xfrm>
          <a:prstGeom prst="rect">
            <a:avLst/>
          </a:prstGeom>
        </p:spPr>
      </p:pic>
      <p:pic>
        <p:nvPicPr>
          <p:cNvPr id="11" name="Graphique 10" descr="Flèche vers la droite avec un remplissage uni">
            <a:extLst>
              <a:ext uri="{FF2B5EF4-FFF2-40B4-BE49-F238E27FC236}">
                <a16:creationId xmlns:a16="http://schemas.microsoft.com/office/drawing/2014/main" id="{AC8F3255-59C0-CBB2-8E6E-B4072E248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354147">
            <a:off x="7359857" y="3972894"/>
            <a:ext cx="1004019" cy="9144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64DAD1C3-D32A-7D0C-8DBA-E83D2DEF2F85}"/>
              </a:ext>
            </a:extLst>
          </p:cNvPr>
          <p:cNvSpPr txBox="1"/>
          <p:nvPr/>
        </p:nvSpPr>
        <p:spPr>
          <a:xfrm>
            <a:off x="10232231" y="4835332"/>
            <a:ext cx="137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Paiements</a:t>
            </a:r>
          </a:p>
        </p:txBody>
      </p:sp>
      <p:pic>
        <p:nvPicPr>
          <p:cNvPr id="18" name="Graphique 17" descr="Flèche vers la droite avec un remplissage uni">
            <a:extLst>
              <a:ext uri="{FF2B5EF4-FFF2-40B4-BE49-F238E27FC236}">
                <a16:creationId xmlns:a16="http://schemas.microsoft.com/office/drawing/2014/main" id="{EC304210-2D37-8E4E-48DE-40EA3DAE1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8675095" y="4102716"/>
            <a:ext cx="1014055" cy="914400"/>
          </a:xfrm>
          <a:prstGeom prst="rect">
            <a:avLst/>
          </a:prstGeom>
        </p:spPr>
      </p:pic>
      <p:pic>
        <p:nvPicPr>
          <p:cNvPr id="19" name="Graphique 18" descr="Flèche vers la droite avec un remplissage uni">
            <a:extLst>
              <a:ext uri="{FF2B5EF4-FFF2-40B4-BE49-F238E27FC236}">
                <a16:creationId xmlns:a16="http://schemas.microsoft.com/office/drawing/2014/main" id="{79D32DC6-D66C-2C2B-3ECC-F9B3C6495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726808">
            <a:off x="3309923" y="3960303"/>
            <a:ext cx="842077" cy="91440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6B326148-CFA9-D3CD-5148-12FA66BF3465}"/>
              </a:ext>
            </a:extLst>
          </p:cNvPr>
          <p:cNvSpPr txBox="1"/>
          <p:nvPr/>
        </p:nvSpPr>
        <p:spPr>
          <a:xfrm>
            <a:off x="7118615" y="4835332"/>
            <a:ext cx="128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kern="100" dirty="0"/>
              <a:t>Parkings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75E3476-7721-B8CE-09A8-2588BF4E1EBC}"/>
              </a:ext>
            </a:extLst>
          </p:cNvPr>
          <p:cNvSpPr txBox="1"/>
          <p:nvPr/>
        </p:nvSpPr>
        <p:spPr>
          <a:xfrm>
            <a:off x="1472211" y="4845326"/>
            <a:ext cx="1588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Imprimantes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2E5364A-CB9F-2F4B-3442-F214534A7FE4}"/>
              </a:ext>
            </a:extLst>
          </p:cNvPr>
          <p:cNvSpPr txBox="1"/>
          <p:nvPr/>
        </p:nvSpPr>
        <p:spPr>
          <a:xfrm>
            <a:off x="8383166" y="5044946"/>
            <a:ext cx="1696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kern="100" dirty="0">
                <a:solidFill>
                  <a:schemeClr val="tx1"/>
                </a:solidFill>
                <a:effectLst/>
              </a:rPr>
              <a:t>Caméras de</a:t>
            </a:r>
          </a:p>
          <a:p>
            <a:pPr algn="ctr"/>
            <a:r>
              <a:rPr lang="fr-FR" sz="1800" kern="100" dirty="0">
                <a:solidFill>
                  <a:schemeClr val="tx1"/>
                </a:solidFill>
                <a:effectLst/>
              </a:rPr>
              <a:t> surveillance</a:t>
            </a:r>
            <a:endParaRPr lang="fr-FR" dirty="0"/>
          </a:p>
        </p:txBody>
      </p:sp>
      <p:pic>
        <p:nvPicPr>
          <p:cNvPr id="23" name="Graphique 22" descr="Flèche vers la droite avec un remplissage uni">
            <a:extLst>
              <a:ext uri="{FF2B5EF4-FFF2-40B4-BE49-F238E27FC236}">
                <a16:creationId xmlns:a16="http://schemas.microsoft.com/office/drawing/2014/main" id="{F1C05D1C-CB8D-AC1C-B8E7-5A8A4970E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396006">
            <a:off x="10033785" y="3870129"/>
            <a:ext cx="952580" cy="914400"/>
          </a:xfrm>
          <a:prstGeom prst="rect">
            <a:avLst/>
          </a:prstGeom>
        </p:spPr>
      </p:pic>
      <p:pic>
        <p:nvPicPr>
          <p:cNvPr id="24" name="Graphique 23" descr="Flèche vers la droite avec un remplissage uni">
            <a:extLst>
              <a:ext uri="{FF2B5EF4-FFF2-40B4-BE49-F238E27FC236}">
                <a16:creationId xmlns:a16="http://schemas.microsoft.com/office/drawing/2014/main" id="{7FF9AE11-81FE-D7E6-D53E-249A57B9D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876032">
            <a:off x="879393" y="3595688"/>
            <a:ext cx="939726" cy="91440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D9F97864-DA51-A869-AD44-A5CA192E0714}"/>
              </a:ext>
            </a:extLst>
          </p:cNvPr>
          <p:cNvSpPr txBox="1"/>
          <p:nvPr/>
        </p:nvSpPr>
        <p:spPr>
          <a:xfrm>
            <a:off x="4829059" y="4583366"/>
            <a:ext cx="128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kern="100" dirty="0"/>
              <a:t>Accueil</a:t>
            </a:r>
            <a:endParaRPr lang="fr-FR" dirty="0"/>
          </a:p>
        </p:txBody>
      </p:sp>
      <p:pic>
        <p:nvPicPr>
          <p:cNvPr id="26" name="Graphique 25" descr="Flèche vers la droite avec un remplissage uni">
            <a:extLst>
              <a:ext uri="{FF2B5EF4-FFF2-40B4-BE49-F238E27FC236}">
                <a16:creationId xmlns:a16="http://schemas.microsoft.com/office/drawing/2014/main" id="{BC1B0FE6-2269-9049-9F22-63581D260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218605">
            <a:off x="4303487" y="3761670"/>
            <a:ext cx="844618" cy="914400"/>
          </a:xfrm>
          <a:prstGeom prst="rect">
            <a:avLst/>
          </a:prstGeom>
        </p:spPr>
      </p:pic>
      <p:sp>
        <p:nvSpPr>
          <p:cNvPr id="27" name="Ellipse 26">
            <a:extLst>
              <a:ext uri="{FF2B5EF4-FFF2-40B4-BE49-F238E27FC236}">
                <a16:creationId xmlns:a16="http://schemas.microsoft.com/office/drawing/2014/main" id="{D78113B7-1AF0-692E-7E3C-15F9D405F845}"/>
              </a:ext>
            </a:extLst>
          </p:cNvPr>
          <p:cNvSpPr/>
          <p:nvPr/>
        </p:nvSpPr>
        <p:spPr>
          <a:xfrm>
            <a:off x="59267" y="46566"/>
            <a:ext cx="169333" cy="16086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AEC01EFE-3892-F34C-24CA-0168A75E3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488" y="2499515"/>
            <a:ext cx="2287672" cy="1319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492211BA-2C26-2F1C-ECE2-E3F1CAB59A36}"/>
              </a:ext>
            </a:extLst>
          </p:cNvPr>
          <p:cNvSpPr txBox="1"/>
          <p:nvPr/>
        </p:nvSpPr>
        <p:spPr>
          <a:xfrm>
            <a:off x="1982197" y="2021584"/>
            <a:ext cx="2374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/>
              <a:t>Réseau interne</a:t>
            </a: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4360DD8F-CE7D-4D47-89D7-A0C23016D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311" y="2499015"/>
            <a:ext cx="2287672" cy="1319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13F34969-4034-2BCA-409C-216CA7811114}"/>
              </a:ext>
            </a:extLst>
          </p:cNvPr>
          <p:cNvSpPr txBox="1"/>
          <p:nvPr/>
        </p:nvSpPr>
        <p:spPr>
          <a:xfrm>
            <a:off x="7861866" y="2012902"/>
            <a:ext cx="2444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/>
              <a:t>Réseau externe</a:t>
            </a: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8535CD68-6DBD-D67F-D038-540EEB17808F}"/>
              </a:ext>
            </a:extLst>
          </p:cNvPr>
          <p:cNvCxnSpPr>
            <a:cxnSpLocks/>
            <a:stCxn id="30" idx="3"/>
            <a:endCxn id="28" idx="1"/>
          </p:cNvCxnSpPr>
          <p:nvPr/>
        </p:nvCxnSpPr>
        <p:spPr>
          <a:xfrm>
            <a:off x="4204983" y="3158921"/>
            <a:ext cx="3744505" cy="5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Graphique 12" descr="Flèche vers la droite avec un remplissage uni">
            <a:extLst>
              <a:ext uri="{FF2B5EF4-FFF2-40B4-BE49-F238E27FC236}">
                <a16:creationId xmlns:a16="http://schemas.microsoft.com/office/drawing/2014/main" id="{D43B52FF-A41B-DE11-F1B2-658898B37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5700004" y="2377177"/>
            <a:ext cx="719620" cy="9144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842B0EA1-F6BF-C635-9193-0F8526ACC4E8}"/>
              </a:ext>
            </a:extLst>
          </p:cNvPr>
          <p:cNvSpPr txBox="1"/>
          <p:nvPr/>
        </p:nvSpPr>
        <p:spPr>
          <a:xfrm>
            <a:off x="5197238" y="989734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/>
              <a:t>Télétravail</a:t>
            </a:r>
          </a:p>
        </p:txBody>
      </p:sp>
      <p:pic>
        <p:nvPicPr>
          <p:cNvPr id="1026" name="Picture 2" descr="Écran d'ordinateur portable - Icônes ordinateur gratuites">
            <a:extLst>
              <a:ext uri="{FF2B5EF4-FFF2-40B4-BE49-F238E27FC236}">
                <a16:creationId xmlns:a16="http://schemas.microsoft.com/office/drawing/2014/main" id="{B6462962-0D1D-F72D-2DB5-2D183FA03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881" y="1212490"/>
            <a:ext cx="1494708" cy="149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683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20" grpId="0"/>
      <p:bldP spid="21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275561-A762-4D7E-0EA0-D92BE5C9CCCD}"/>
              </a:ext>
            </a:extLst>
          </p:cNvPr>
          <p:cNvSpPr txBox="1">
            <a:spLocks/>
          </p:cNvSpPr>
          <p:nvPr/>
        </p:nvSpPr>
        <p:spPr>
          <a:xfrm>
            <a:off x="228600" y="79990"/>
            <a:ext cx="117934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Plan d’adressage des </a:t>
            </a:r>
            <a:r>
              <a:rPr lang="fr-FR" dirty="0" err="1"/>
              <a:t>Vlans</a:t>
            </a:r>
            <a:endParaRPr lang="fr-FR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A5748A1E-7E12-6315-86D1-4937D1767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538643"/>
              </p:ext>
            </p:extLst>
          </p:nvPr>
        </p:nvGraphicFramePr>
        <p:xfrm>
          <a:off x="737419" y="1405553"/>
          <a:ext cx="10717161" cy="50924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5729">
                  <a:extLst>
                    <a:ext uri="{9D8B030D-6E8A-4147-A177-3AD203B41FA5}">
                      <a16:colId xmlns:a16="http://schemas.microsoft.com/office/drawing/2014/main" val="1554363581"/>
                    </a:ext>
                  </a:extLst>
                </a:gridCol>
                <a:gridCol w="1785729">
                  <a:extLst>
                    <a:ext uri="{9D8B030D-6E8A-4147-A177-3AD203B41FA5}">
                      <a16:colId xmlns:a16="http://schemas.microsoft.com/office/drawing/2014/main" val="4189533622"/>
                    </a:ext>
                  </a:extLst>
                </a:gridCol>
                <a:gridCol w="1786426">
                  <a:extLst>
                    <a:ext uri="{9D8B030D-6E8A-4147-A177-3AD203B41FA5}">
                      <a16:colId xmlns:a16="http://schemas.microsoft.com/office/drawing/2014/main" val="2182518679"/>
                    </a:ext>
                  </a:extLst>
                </a:gridCol>
                <a:gridCol w="1786426">
                  <a:extLst>
                    <a:ext uri="{9D8B030D-6E8A-4147-A177-3AD203B41FA5}">
                      <a16:colId xmlns:a16="http://schemas.microsoft.com/office/drawing/2014/main" val="3022339127"/>
                    </a:ext>
                  </a:extLst>
                </a:gridCol>
                <a:gridCol w="2363484">
                  <a:extLst>
                    <a:ext uri="{9D8B030D-6E8A-4147-A177-3AD203B41FA5}">
                      <a16:colId xmlns:a16="http://schemas.microsoft.com/office/drawing/2014/main" val="303226393"/>
                    </a:ext>
                  </a:extLst>
                </a:gridCol>
                <a:gridCol w="1209367">
                  <a:extLst>
                    <a:ext uri="{9D8B030D-6E8A-4147-A177-3AD203B41FA5}">
                      <a16:colId xmlns:a16="http://schemas.microsoft.com/office/drawing/2014/main" val="4259213228"/>
                    </a:ext>
                  </a:extLst>
                </a:gridCol>
              </a:tblGrid>
              <a:tr h="3846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effectLst/>
                        </a:rPr>
                        <a:t>Groupes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>
                          <a:effectLst/>
                        </a:rPr>
                        <a:t>Vlan ID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>
                          <a:effectLst/>
                        </a:rPr>
                        <a:t>Bloc réseau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>
                          <a:effectLst/>
                        </a:rPr>
                        <a:t>Adresses sous réseau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effectLst/>
                        </a:rPr>
                        <a:t>Plage d’adresse disponible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effectLst/>
                        </a:rPr>
                        <a:t>Passerelle réseau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2" marR="66872" marT="0" marB="0"/>
                </a:tc>
                <a:extLst>
                  <a:ext uri="{0D108BD9-81ED-4DB2-BD59-A6C34878D82A}">
                    <a16:rowId xmlns:a16="http://schemas.microsoft.com/office/drawing/2014/main" val="3649342809"/>
                  </a:ext>
                </a:extLst>
              </a:tr>
              <a:tr h="496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solidFill>
                            <a:schemeClr val="tx1"/>
                          </a:solidFill>
                          <a:effectLst/>
                        </a:rPr>
                        <a:t>-Serveurs</a:t>
                      </a:r>
                      <a:endParaRPr lang="fr-FR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2" marR="66872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effectLst/>
                        </a:rPr>
                        <a:t>30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effectLst/>
                        </a:rPr>
                        <a:t>192.168.30.0/28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effectLst/>
                        </a:rPr>
                        <a:t>(255.255.255.240)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effectLst/>
                        </a:rPr>
                        <a:t> 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effectLst/>
                        </a:rPr>
                        <a:t>192.168.30.1 - 192.168.30.13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effectLst/>
                        </a:rPr>
                        <a:t>192.168.30.14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2" marR="66872" marT="0" marB="0"/>
                </a:tc>
                <a:extLst>
                  <a:ext uri="{0D108BD9-81ED-4DB2-BD59-A6C34878D82A}">
                    <a16:rowId xmlns:a16="http://schemas.microsoft.com/office/drawing/2014/main" val="945068659"/>
                  </a:ext>
                </a:extLst>
              </a:tr>
              <a:tr h="1730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solidFill>
                            <a:schemeClr val="tx1"/>
                          </a:solidFill>
                          <a:effectLst/>
                        </a:rPr>
                        <a:t>-Administration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solidFill>
                            <a:schemeClr val="tx1"/>
                          </a:solidFill>
                          <a:effectLst/>
                        </a:rPr>
                        <a:t>-RH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solidFill>
                            <a:schemeClr val="tx1"/>
                          </a:solidFill>
                          <a:effectLst/>
                        </a:rPr>
                        <a:t>-Finance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solidFill>
                            <a:schemeClr val="tx1"/>
                          </a:solidFill>
                          <a:effectLst/>
                        </a:rPr>
                        <a:t>-Informatique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2" marR="6687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>
                          <a:effectLst/>
                        </a:rPr>
                        <a:t>40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effectLst/>
                        </a:rPr>
                        <a:t>192.168.40.0/24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effectLst/>
                        </a:rPr>
                        <a:t>(255.255.255.0)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effectLst/>
                        </a:rPr>
                        <a:t>192.168.40.0/26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effectLst/>
                        </a:rPr>
                        <a:t>192.168.40.64/26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effectLst/>
                        </a:rPr>
                        <a:t>192.168.40.128/26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effectLst/>
                        </a:rPr>
                        <a:t>192.168.40.192/26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effectLst/>
                        </a:rPr>
                        <a:t>(255.255.255.192)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effectLst/>
                        </a:rPr>
                        <a:t>192.168.40.1 - 192.168.40.61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effectLst/>
                        </a:rPr>
                        <a:t>192.168.40.65 - 192.168.40.125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effectLst/>
                        </a:rPr>
                        <a:t>192.168.40.129 - 192.168.40.189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effectLst/>
                        </a:rPr>
                        <a:t>192.168.40.192 - 192.168.40.253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effectLst/>
                        </a:rPr>
                        <a:t> 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effectLst/>
                        </a:rPr>
                        <a:t>192.168.40.62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effectLst/>
                        </a:rPr>
                        <a:t>192.168.40.126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effectLst/>
                        </a:rPr>
                        <a:t>192.168.40.190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effectLst/>
                        </a:rPr>
                        <a:t>192.168.40.254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2" marR="66872" marT="0" marB="0"/>
                </a:tc>
                <a:extLst>
                  <a:ext uri="{0D108BD9-81ED-4DB2-BD59-A6C34878D82A}">
                    <a16:rowId xmlns:a16="http://schemas.microsoft.com/office/drawing/2014/main" val="658107424"/>
                  </a:ext>
                </a:extLst>
              </a:tr>
              <a:tr h="496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solidFill>
                            <a:schemeClr val="tx1"/>
                          </a:solidFill>
                          <a:effectLst/>
                        </a:rPr>
                        <a:t>-Accueil</a:t>
                      </a:r>
                      <a:endParaRPr lang="fr-FR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2" marR="66872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>
                          <a:effectLst/>
                        </a:rPr>
                        <a:t>50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>
                          <a:effectLst/>
                        </a:rPr>
                        <a:t>192.168.50.0/26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>
                          <a:effectLst/>
                        </a:rPr>
                        <a:t>(255.255.255.192)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>
                          <a:effectLst/>
                        </a:rPr>
                        <a:t> 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effectLst/>
                        </a:rPr>
                        <a:t>192.168.50.1 - 192.168.50.61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effectLst/>
                        </a:rPr>
                        <a:t>192.168.50.62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2" marR="66872" marT="0" marB="0"/>
                </a:tc>
                <a:extLst>
                  <a:ext uri="{0D108BD9-81ED-4DB2-BD59-A6C34878D82A}">
                    <a16:rowId xmlns:a16="http://schemas.microsoft.com/office/drawing/2014/main" val="1642245479"/>
                  </a:ext>
                </a:extLst>
              </a:tr>
              <a:tr h="496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solidFill>
                            <a:schemeClr val="tx1"/>
                          </a:solidFill>
                          <a:effectLst/>
                        </a:rPr>
                        <a:t>-Imprimantes</a:t>
                      </a:r>
                      <a:endParaRPr lang="fr-FR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2" marR="6687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>
                          <a:effectLst/>
                        </a:rPr>
                        <a:t>60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>
                          <a:effectLst/>
                        </a:rPr>
                        <a:t>192.168.60.0/26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>
                          <a:effectLst/>
                        </a:rPr>
                        <a:t>(255.255.255.192)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>
                          <a:effectLst/>
                        </a:rPr>
                        <a:t> 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effectLst/>
                        </a:rPr>
                        <a:t>192.168.60.1 - 192.168.60.61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effectLst/>
                        </a:rPr>
                        <a:t>192.168.60.62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2" marR="66872" marT="0" marB="0"/>
                </a:tc>
                <a:extLst>
                  <a:ext uri="{0D108BD9-81ED-4DB2-BD59-A6C34878D82A}">
                    <a16:rowId xmlns:a16="http://schemas.microsoft.com/office/drawing/2014/main" val="2491621032"/>
                  </a:ext>
                </a:extLst>
              </a:tr>
              <a:tr h="496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solidFill>
                            <a:schemeClr val="tx1"/>
                          </a:solidFill>
                          <a:effectLst/>
                        </a:rPr>
                        <a:t>-Parkings</a:t>
                      </a:r>
                      <a:endParaRPr lang="fr-FR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2" marR="66872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>
                          <a:effectLst/>
                        </a:rPr>
                        <a:t>100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>
                          <a:effectLst/>
                        </a:rPr>
                        <a:t>192.168.100.0/26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>
                          <a:effectLst/>
                        </a:rPr>
                        <a:t>(255.255.255.192)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>
                          <a:effectLst/>
                        </a:rPr>
                        <a:t> 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effectLst/>
                        </a:rPr>
                        <a:t>192.168.100.1 - 192.168.100.61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effectLst/>
                        </a:rPr>
                        <a:t>192.168.100.62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2" marR="66872" marT="0" marB="0"/>
                </a:tc>
                <a:extLst>
                  <a:ext uri="{0D108BD9-81ED-4DB2-BD59-A6C34878D82A}">
                    <a16:rowId xmlns:a16="http://schemas.microsoft.com/office/drawing/2014/main" val="3542710518"/>
                  </a:ext>
                </a:extLst>
              </a:tr>
              <a:tr h="496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solidFill>
                            <a:schemeClr val="tx1"/>
                          </a:solidFill>
                          <a:effectLst/>
                        </a:rPr>
                        <a:t>-Paiements parking</a:t>
                      </a:r>
                      <a:endParaRPr lang="fr-FR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2" marR="6687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>
                          <a:effectLst/>
                        </a:rPr>
                        <a:t>110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>
                          <a:effectLst/>
                        </a:rPr>
                        <a:t>192.168.110.0/26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>
                          <a:effectLst/>
                        </a:rPr>
                        <a:t>(255.255.255.192)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>
                          <a:effectLst/>
                        </a:rPr>
                        <a:t> 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effectLst/>
                        </a:rPr>
                        <a:t>192.168.110.1 - 192.168.110.61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effectLst/>
                        </a:rPr>
                        <a:t>192.168.110.62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2" marR="66872" marT="0" marB="0"/>
                </a:tc>
                <a:extLst>
                  <a:ext uri="{0D108BD9-81ED-4DB2-BD59-A6C34878D82A}">
                    <a16:rowId xmlns:a16="http://schemas.microsoft.com/office/drawing/2014/main" val="2156603665"/>
                  </a:ext>
                </a:extLst>
              </a:tr>
              <a:tr h="496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solidFill>
                            <a:schemeClr val="tx1"/>
                          </a:solidFill>
                          <a:effectLst/>
                        </a:rPr>
                        <a:t>-Caméras de surveillance</a:t>
                      </a:r>
                      <a:endParaRPr lang="fr-FR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2" marR="66872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effectLst/>
                        </a:rPr>
                        <a:t>120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effectLst/>
                        </a:rPr>
                        <a:t>192.168.120.0/23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effectLst/>
                        </a:rPr>
                        <a:t>(255.255.254.0)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>
                          <a:effectLst/>
                        </a:rPr>
                        <a:t> 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effectLst/>
                        </a:rPr>
                        <a:t>192.168.120.1 - 192.168.121.253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effectLst/>
                        </a:rPr>
                        <a:t>192.168.121.254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2" marR="66872" marT="0" marB="0"/>
                </a:tc>
                <a:extLst>
                  <a:ext uri="{0D108BD9-81ED-4DB2-BD59-A6C34878D82A}">
                    <a16:rowId xmlns:a16="http://schemas.microsoft.com/office/drawing/2014/main" val="1417014290"/>
                  </a:ext>
                </a:extLst>
              </a:tr>
            </a:tbl>
          </a:graphicData>
        </a:graphic>
      </p:graphicFrame>
      <p:sp>
        <p:nvSpPr>
          <p:cNvPr id="5" name="Ellipse 4">
            <a:extLst>
              <a:ext uri="{FF2B5EF4-FFF2-40B4-BE49-F238E27FC236}">
                <a16:creationId xmlns:a16="http://schemas.microsoft.com/office/drawing/2014/main" id="{A4F82EED-D764-163D-B577-FDD305C9BF5B}"/>
              </a:ext>
            </a:extLst>
          </p:cNvPr>
          <p:cNvSpPr/>
          <p:nvPr/>
        </p:nvSpPr>
        <p:spPr>
          <a:xfrm>
            <a:off x="59267" y="46566"/>
            <a:ext cx="169333" cy="16086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193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42068EC8-6EAA-CA2D-6B83-DF7BD6B6BE24}"/>
              </a:ext>
            </a:extLst>
          </p:cNvPr>
          <p:cNvSpPr/>
          <p:nvPr/>
        </p:nvSpPr>
        <p:spPr>
          <a:xfrm>
            <a:off x="228600" y="2548808"/>
            <a:ext cx="11811000" cy="286815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F287FE-1EFA-4C15-BFDD-1EE3F2D37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815" y="136525"/>
            <a:ext cx="10771632" cy="1325563"/>
          </a:xfrm>
        </p:spPr>
        <p:txBody>
          <a:bodyPr rtlCol="0"/>
          <a:lstStyle/>
          <a:p>
            <a:pPr rtl="0"/>
            <a:r>
              <a:rPr lang="fr-FR" dirty="0"/>
              <a:t>Solutions Microsoft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E31DF2-0419-4016-924C-21929AC1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FR" smtClean="0"/>
              <a:pPr rtl="0"/>
              <a:t>9</a:t>
            </a:fld>
            <a:endParaRPr lang="fr-FR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C9209E09-1A2B-7A78-A78D-C16665D47ABE}"/>
              </a:ext>
            </a:extLst>
          </p:cNvPr>
          <p:cNvSpPr/>
          <p:nvPr/>
        </p:nvSpPr>
        <p:spPr>
          <a:xfrm>
            <a:off x="59267" y="46566"/>
            <a:ext cx="169333" cy="160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DCE2A4EB-C16E-24D4-D064-5065EE1D1C34}"/>
              </a:ext>
            </a:extLst>
          </p:cNvPr>
          <p:cNvGrpSpPr/>
          <p:nvPr/>
        </p:nvGrpSpPr>
        <p:grpSpPr>
          <a:xfrm>
            <a:off x="334193" y="5169772"/>
            <a:ext cx="3271680" cy="868174"/>
            <a:chOff x="-889843" y="3081438"/>
            <a:chExt cx="3271680" cy="86817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6E5B12-4A9A-CC9E-93AA-102EBBCD9C04}"/>
                </a:ext>
              </a:extLst>
            </p:cNvPr>
            <p:cNvSpPr/>
            <p:nvPr/>
          </p:nvSpPr>
          <p:spPr>
            <a:xfrm>
              <a:off x="2624" y="3081438"/>
              <a:ext cx="2379213" cy="48734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47B8548F-D7A6-A2E9-1792-72BAFB346AD4}"/>
                </a:ext>
              </a:extLst>
            </p:cNvPr>
            <p:cNvSpPr txBox="1"/>
            <p:nvPr/>
          </p:nvSpPr>
          <p:spPr>
            <a:xfrm>
              <a:off x="-889843" y="3462263"/>
              <a:ext cx="2379213" cy="4873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6667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 spc="20">
                  <a:latin typeface="+mj-lt"/>
                </a:defRPr>
              </a:pPr>
              <a:r>
                <a:rPr lang="fr-FR" sz="3200" kern="1200" noProof="0" dirty="0">
                  <a:solidFill>
                    <a:schemeClr val="bg1"/>
                  </a:solidFill>
                </a:rPr>
                <a:t>DNS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105FAEB5-C80C-5ABF-E8FC-4C56126E6EA8}"/>
              </a:ext>
            </a:extLst>
          </p:cNvPr>
          <p:cNvSpPr txBox="1"/>
          <p:nvPr/>
        </p:nvSpPr>
        <p:spPr>
          <a:xfrm>
            <a:off x="6768961" y="5523923"/>
            <a:ext cx="2379213" cy="4873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algn="ctr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 spc="20">
                <a:latin typeface="+mj-lt"/>
              </a:defRPr>
            </a:pPr>
            <a:r>
              <a:rPr lang="fr-FR" sz="3200" kern="1200" noProof="0" dirty="0">
                <a:solidFill>
                  <a:schemeClr val="bg1"/>
                </a:solidFill>
              </a:rPr>
              <a:t>GPO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5A753F4-98C3-EDC3-23CB-268222C501E9}"/>
              </a:ext>
            </a:extLst>
          </p:cNvPr>
          <p:cNvSpPr txBox="1"/>
          <p:nvPr/>
        </p:nvSpPr>
        <p:spPr>
          <a:xfrm>
            <a:off x="9093853" y="5470441"/>
            <a:ext cx="3037674" cy="4873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algn="ctr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 spc="20">
                <a:latin typeface="+mj-lt"/>
              </a:defRPr>
            </a:pPr>
            <a:r>
              <a:rPr lang="fr-FR" sz="3200" kern="1200" noProof="0" dirty="0">
                <a:solidFill>
                  <a:schemeClr val="bg1"/>
                </a:solidFill>
              </a:rPr>
              <a:t>Linux environnement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68C5DF06-9633-1BAE-6FCC-8D864409BB1C}"/>
              </a:ext>
            </a:extLst>
          </p:cNvPr>
          <p:cNvGrpSpPr/>
          <p:nvPr/>
        </p:nvGrpSpPr>
        <p:grpSpPr>
          <a:xfrm>
            <a:off x="3649171" y="5186137"/>
            <a:ext cx="2940696" cy="838759"/>
            <a:chOff x="-558859" y="3081438"/>
            <a:chExt cx="2940696" cy="83875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1E1C90-BA4B-59C3-8447-358AA3D7B44F}"/>
                </a:ext>
              </a:extLst>
            </p:cNvPr>
            <p:cNvSpPr/>
            <p:nvPr/>
          </p:nvSpPr>
          <p:spPr>
            <a:xfrm>
              <a:off x="2624" y="3081438"/>
              <a:ext cx="2379213" cy="48734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FEEB0A13-0AAE-9C2F-25BE-05B1350BE9F5}"/>
                </a:ext>
              </a:extLst>
            </p:cNvPr>
            <p:cNvSpPr txBox="1"/>
            <p:nvPr/>
          </p:nvSpPr>
          <p:spPr>
            <a:xfrm>
              <a:off x="-558859" y="3432848"/>
              <a:ext cx="2379213" cy="4873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6667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 spc="20">
                  <a:latin typeface="+mj-lt"/>
                </a:defRPr>
              </a:pPr>
              <a:r>
                <a:rPr lang="fr-FR" sz="3200" kern="1200" noProof="0" dirty="0">
                  <a:solidFill>
                    <a:schemeClr val="bg1"/>
                  </a:solidFill>
                </a:rPr>
                <a:t>DFS/R</a:t>
              </a:r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793F3391-68A3-49C5-95D2-F85C7A83C323}"/>
              </a:ext>
            </a:extLst>
          </p:cNvPr>
          <p:cNvSpPr txBox="1"/>
          <p:nvPr/>
        </p:nvSpPr>
        <p:spPr>
          <a:xfrm>
            <a:off x="8233477" y="1927821"/>
            <a:ext cx="2379213" cy="4873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algn="ctr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 spc="20">
                <a:latin typeface="+mj-lt"/>
              </a:defRPr>
            </a:pPr>
            <a:r>
              <a:rPr lang="fr-FR" sz="3200" kern="1200" noProof="0" dirty="0">
                <a:solidFill>
                  <a:schemeClr val="bg1"/>
                </a:solidFill>
              </a:rPr>
              <a:t>WDS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265DF11-9152-2804-EB28-A84D3E823FF5}"/>
              </a:ext>
            </a:extLst>
          </p:cNvPr>
          <p:cNvSpPr txBox="1"/>
          <p:nvPr/>
        </p:nvSpPr>
        <p:spPr>
          <a:xfrm>
            <a:off x="2083114" y="1936904"/>
            <a:ext cx="2379213" cy="4873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algn="ctr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 spc="20">
                <a:latin typeface="+mj-lt"/>
              </a:defRPr>
            </a:pPr>
            <a:r>
              <a:rPr lang="fr-FR" sz="3200" dirty="0">
                <a:solidFill>
                  <a:schemeClr val="bg1"/>
                </a:solidFill>
              </a:rPr>
              <a:t>DHCP</a:t>
            </a:r>
            <a:endParaRPr lang="fr-FR" sz="3200" kern="1200" noProof="0" dirty="0">
              <a:solidFill>
                <a:schemeClr val="bg1"/>
              </a:solidFill>
            </a:endParaRPr>
          </a:p>
        </p:txBody>
      </p:sp>
      <p:pic>
        <p:nvPicPr>
          <p:cNvPr id="5122" name="Picture 2" descr="How to set up a DNS Server - Hashed Out by The SSL Store™">
            <a:extLst>
              <a:ext uri="{FF2B5EF4-FFF2-40B4-BE49-F238E27FC236}">
                <a16:creationId xmlns:a16="http://schemas.microsoft.com/office/drawing/2014/main" id="{A33CE2CB-A253-6823-ED94-BEDAC56A9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37" y="3518585"/>
            <a:ext cx="1372828" cy="181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Racine DFS – Nicolas Giraud">
            <a:extLst>
              <a:ext uri="{FF2B5EF4-FFF2-40B4-BE49-F238E27FC236}">
                <a16:creationId xmlns:a16="http://schemas.microsoft.com/office/drawing/2014/main" id="{0EF914F7-30E6-AA26-99F8-630BB7282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9712" y1="40183" x2="43512" y2="43151"/>
                        <a14:foregroundMark x1="40629" y1="19863" x2="44561" y2="20091"/>
                        <a14:foregroundMark x1="54915" y1="17580" x2="59633" y2="17808"/>
                        <a14:foregroundMark x1="30668" y1="65297" x2="30668" y2="65297"/>
                        <a14:foregroundMark x1="39843" y1="68721" x2="39843" y2="68721"/>
                        <a14:foregroundMark x1="42988" y1="67352" x2="42988" y2="67352"/>
                        <a14:foregroundMark x1="48755" y1="68037" x2="48755" y2="68037"/>
                        <a14:foregroundMark x1="60419" y1="67352" x2="60419" y2="67352"/>
                        <a14:foregroundMark x1="68283" y1="68265" x2="68283" y2="68265"/>
                        <a14:foregroundMark x1="57274" y1="84932" x2="57274" y2="84932"/>
                        <a14:foregroundMark x1="53080" y1="84932" x2="53080" y2="84932"/>
                        <a14:foregroundMark x1="46265" y1="87215" x2="46265" y2="87215"/>
                        <a14:foregroundMark x1="42595" y1="85616" x2="42595" y2="85616"/>
                        <a14:foregroundMark x1="39712" y1="85616" x2="39712" y2="85616"/>
                        <a14:foregroundMark x1="31586" y1="84247" x2="31586" y2="84247"/>
                        <a14:foregroundMark x1="39843" y1="63927" x2="39843" y2="63927"/>
                        <a14:foregroundMark x1="57143" y1="66895" x2="57143" y2="66895"/>
                        <a14:foregroundMark x1="63041" y1="68265" x2="63041" y2="68265"/>
                        <a14:foregroundMark x1="64744" y1="73744" x2="64744" y2="73744"/>
                        <a14:foregroundMark x1="56488" y1="84932" x2="56488" y2="84932"/>
                        <a14:foregroundMark x1="57405" y1="84932" x2="57405" y2="84932"/>
                        <a14:foregroundMark x1="52425" y1="83790" x2="52425" y2="83790"/>
                        <a14:backgroundMark x1="52556" y1="86301" x2="52556" y2="86301"/>
                        <a14:backgroundMark x1="38270" y1="85845" x2="38270" y2="85845"/>
                        <a14:backgroundMark x1="55439" y1="68493" x2="55439" y2="68493"/>
                        <a14:backgroundMark x1="55308" y1="68037" x2="56094" y2="69406"/>
                        <a14:backgroundMark x1="53080" y1="84932" x2="53080" y2="84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325" y="3979981"/>
            <a:ext cx="2231308" cy="128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roup Policy Objects (GPO) - NetworkCorp">
            <a:extLst>
              <a:ext uri="{FF2B5EF4-FFF2-40B4-BE49-F238E27FC236}">
                <a16:creationId xmlns:a16="http://schemas.microsoft.com/office/drawing/2014/main" id="{F68E4C0A-D0DC-C523-C244-3DB8289E87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6" t="3334" r="10670" b="16249"/>
          <a:stretch/>
        </p:blipFill>
        <p:spPr bwMode="auto">
          <a:xfrm>
            <a:off x="6768961" y="4215574"/>
            <a:ext cx="2145798" cy="107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hcp Images – Parcourir 216 le catalogue de photos, vecteurs et vidéos |  Adobe Stock">
            <a:extLst>
              <a:ext uri="{FF2B5EF4-FFF2-40B4-BE49-F238E27FC236}">
                <a16:creationId xmlns:a16="http://schemas.microsoft.com/office/drawing/2014/main" id="{243A0288-E508-D629-F818-F356FE296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360" y="2570516"/>
            <a:ext cx="1630567" cy="163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ownload wds deployment service windows Royalty-Free Vector Graphic -  Pixabay">
            <a:extLst>
              <a:ext uri="{FF2B5EF4-FFF2-40B4-BE49-F238E27FC236}">
                <a16:creationId xmlns:a16="http://schemas.microsoft.com/office/drawing/2014/main" id="{8861BAA0-441C-EFEC-81E2-61123A093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018" y="2606875"/>
            <a:ext cx="1370129" cy="163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ifference Between Linux and Windows? - Business Resource Center">
            <a:extLst>
              <a:ext uri="{FF2B5EF4-FFF2-40B4-BE49-F238E27FC236}">
                <a16:creationId xmlns:a16="http://schemas.microsoft.com/office/drawing/2014/main" id="{A152DB4F-6516-8642-FE8A-14D6120A7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860" y="4135640"/>
            <a:ext cx="1638087" cy="123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Azure Active Directory (AAD)&quot; Icon - Download for free – Iconduck">
            <a:extLst>
              <a:ext uri="{FF2B5EF4-FFF2-40B4-BE49-F238E27FC236}">
                <a16:creationId xmlns:a16="http://schemas.microsoft.com/office/drawing/2014/main" id="{AE6D1E1F-9412-517C-F032-C5C4ABE27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089" y="2612196"/>
            <a:ext cx="1426270" cy="149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91D04420-812C-DE6E-E61D-64726A2ED237}"/>
              </a:ext>
            </a:extLst>
          </p:cNvPr>
          <p:cNvSpPr txBox="1"/>
          <p:nvPr/>
        </p:nvSpPr>
        <p:spPr>
          <a:xfrm>
            <a:off x="4968617" y="1515571"/>
            <a:ext cx="2379213" cy="9414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algn="ctr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 spc="20">
                <a:latin typeface="+mj-lt"/>
              </a:defRPr>
            </a:pPr>
            <a:r>
              <a:rPr lang="fr-FR" sz="3200" dirty="0">
                <a:solidFill>
                  <a:schemeClr val="bg1"/>
                </a:solidFill>
              </a:rPr>
              <a:t>Active directory</a:t>
            </a:r>
            <a:endParaRPr lang="fr-FR" sz="3200" kern="1200" noProof="0" dirty="0">
              <a:solidFill>
                <a:schemeClr val="bg1"/>
              </a:solidFill>
            </a:endParaRPr>
          </a:p>
        </p:txBody>
      </p:sp>
      <p:pic>
        <p:nvPicPr>
          <p:cNvPr id="5134" name="Picture 14" descr="Windows 10 Help Forums">
            <a:extLst>
              <a:ext uri="{FF2B5EF4-FFF2-40B4-BE49-F238E27FC236}">
                <a16:creationId xmlns:a16="http://schemas.microsoft.com/office/drawing/2014/main" id="{BE43F473-CD9B-F546-352D-A265276FA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42" y="2635044"/>
            <a:ext cx="956461" cy="95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EB21CA88-260F-8E97-E88D-C878F4218068}"/>
              </a:ext>
            </a:extLst>
          </p:cNvPr>
          <p:cNvSpPr txBox="1"/>
          <p:nvPr/>
        </p:nvSpPr>
        <p:spPr>
          <a:xfrm>
            <a:off x="-43340" y="1962466"/>
            <a:ext cx="2379213" cy="4873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algn="ctr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 spc="20">
                <a:latin typeface="+mj-lt"/>
              </a:defRPr>
            </a:pPr>
            <a:r>
              <a:rPr lang="fr-FR" sz="3200" kern="1200" noProof="0" dirty="0">
                <a:solidFill>
                  <a:schemeClr val="bg1"/>
                </a:solidFill>
              </a:rPr>
              <a:t>Hyper-V</a:t>
            </a:r>
          </a:p>
        </p:txBody>
      </p:sp>
    </p:spTree>
    <p:extLst>
      <p:ext uri="{BB962C8B-B14F-4D97-AF65-F5344CB8AC3E}">
        <p14:creationId xmlns:p14="http://schemas.microsoft.com/office/powerpoint/2010/main" val="1181596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68169560.tgt.Office_48167117_TF89338750_Win32_OJ107391201.potx" id="{1C224FCB-FAC2-4FCD-A27F-E93ABE855DC1}" vid="{2BD8131D-7735-4690-88D8-2BC40D8B419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919F73-B6C2-4A43-95E2-833EC48925F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{7CBC4687-BA8D-455C-9A2D-9C01CBB3F864}tf89338750_win32</Template>
  <TotalTime>1495</TotalTime>
  <Words>484</Words>
  <Application>Microsoft Office PowerPoint</Application>
  <PresentationFormat>Grand écran</PresentationFormat>
  <Paragraphs>256</Paragraphs>
  <Slides>28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2" baseType="lpstr">
      <vt:lpstr>Arial</vt:lpstr>
      <vt:lpstr>Calibri</vt:lpstr>
      <vt:lpstr>Univers</vt:lpstr>
      <vt:lpstr>GradientUnivers</vt:lpstr>
      <vt:lpstr>Parcus-AP2</vt:lpstr>
      <vt:lpstr>Ordre du jour</vt:lpstr>
      <vt:lpstr>Présentation PowerPoint</vt:lpstr>
      <vt:lpstr>Création d’une équipe informatique </vt:lpstr>
      <vt:lpstr>Présentation PowerPoint</vt:lpstr>
      <vt:lpstr>Solutions Matérielles</vt:lpstr>
      <vt:lpstr>Présentation PowerPoint</vt:lpstr>
      <vt:lpstr>Présentation PowerPoint</vt:lpstr>
      <vt:lpstr>Solutions Microsoft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Solutions logicielles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Documentation</vt:lpstr>
      <vt:lpstr>Cisco packet tracer</vt:lpstr>
      <vt:lpstr>Présentation PowerPoint</vt:lpstr>
      <vt:lpstr>Mise à jour portfolio</vt:lpstr>
      <vt:lpstr>Démonstration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Parcus-AP2</dc:title>
  <dc:creator>GOURDIN Thomas</dc:creator>
  <cp:lastModifiedBy>Emilien Raclot</cp:lastModifiedBy>
  <cp:revision>70</cp:revision>
  <dcterms:created xsi:type="dcterms:W3CDTF">2023-03-29T07:00:05Z</dcterms:created>
  <dcterms:modified xsi:type="dcterms:W3CDTF">2023-06-28T18:25:49Z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